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4" r:id="rId6"/>
    <p:sldId id="263" r:id="rId7"/>
    <p:sldId id="261" r:id="rId8"/>
    <p:sldId id="267" r:id="rId9"/>
    <p:sldId id="262" r:id="rId10"/>
    <p:sldId id="266" r:id="rId11"/>
    <p:sldId id="271" r:id="rId12"/>
    <p:sldId id="272" r:id="rId13"/>
    <p:sldId id="265" r:id="rId14"/>
    <p:sldId id="268" r:id="rId15"/>
    <p:sldId id="270" r:id="rId16"/>
    <p:sldId id="274" r:id="rId17"/>
    <p:sldId id="275" r:id="rId18"/>
    <p:sldId id="276" r:id="rId19"/>
    <p:sldId id="278" r:id="rId20"/>
    <p:sldId id="25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8" d="100"/>
          <a:sy n="68" d="100"/>
        </p:scale>
        <p:origin x="7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16968-9E98-443D-B35A-1009C2D43A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56F755D6-5BEE-45E4-91B2-C9379F7983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AD0788C0-3D1A-4D29-8737-BCD656991B4E}"/>
              </a:ext>
            </a:extLst>
          </p:cNvPr>
          <p:cNvSpPr>
            <a:spLocks noGrp="1"/>
          </p:cNvSpPr>
          <p:nvPr>
            <p:ph type="dt" sz="half" idx="10"/>
          </p:nvPr>
        </p:nvSpPr>
        <p:spPr/>
        <p:txBody>
          <a:bodyPr/>
          <a:lstStyle/>
          <a:p>
            <a:fld id="{790E0F7F-42D7-4D4E-8C4F-F92F7A88AEEF}" type="datetimeFigureOut">
              <a:rPr lang="en-AU" smtClean="0"/>
              <a:t>13/10/2020</a:t>
            </a:fld>
            <a:endParaRPr lang="en-AU" dirty="0"/>
          </a:p>
        </p:txBody>
      </p:sp>
      <p:sp>
        <p:nvSpPr>
          <p:cNvPr id="5" name="Footer Placeholder 4">
            <a:extLst>
              <a:ext uri="{FF2B5EF4-FFF2-40B4-BE49-F238E27FC236}">
                <a16:creationId xmlns:a16="http://schemas.microsoft.com/office/drawing/2014/main" id="{0DC4F518-04E3-4345-B6D8-0944772285C0}"/>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2B6D6110-D6E8-46E4-B983-951EA9CAE828}"/>
              </a:ext>
            </a:extLst>
          </p:cNvPr>
          <p:cNvSpPr>
            <a:spLocks noGrp="1"/>
          </p:cNvSpPr>
          <p:nvPr>
            <p:ph type="sldNum" sz="quarter" idx="12"/>
          </p:nvPr>
        </p:nvSpPr>
        <p:spPr/>
        <p:txBody>
          <a:bodyPr/>
          <a:lstStyle/>
          <a:p>
            <a:fld id="{A5A42F7C-B7FC-486A-BC48-E61FEFD52941}" type="slidenum">
              <a:rPr lang="en-AU" smtClean="0"/>
              <a:t>‹#›</a:t>
            </a:fld>
            <a:endParaRPr lang="en-AU" dirty="0"/>
          </a:p>
        </p:txBody>
      </p:sp>
    </p:spTree>
    <p:extLst>
      <p:ext uri="{BB962C8B-B14F-4D97-AF65-F5344CB8AC3E}">
        <p14:creationId xmlns:p14="http://schemas.microsoft.com/office/powerpoint/2010/main" val="2260990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5F2EE-5CDA-4E69-94DC-9EB1D3DF288A}"/>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982E19A-3A32-4D9B-9966-9822D1D1E8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7C0C90A-4C68-4BDC-8974-ED7603AE18CE}"/>
              </a:ext>
            </a:extLst>
          </p:cNvPr>
          <p:cNvSpPr>
            <a:spLocks noGrp="1"/>
          </p:cNvSpPr>
          <p:nvPr>
            <p:ph type="dt" sz="half" idx="10"/>
          </p:nvPr>
        </p:nvSpPr>
        <p:spPr/>
        <p:txBody>
          <a:bodyPr/>
          <a:lstStyle/>
          <a:p>
            <a:fld id="{790E0F7F-42D7-4D4E-8C4F-F92F7A88AEEF}" type="datetimeFigureOut">
              <a:rPr lang="en-AU" smtClean="0"/>
              <a:t>13/10/2020</a:t>
            </a:fld>
            <a:endParaRPr lang="en-AU" dirty="0"/>
          </a:p>
        </p:txBody>
      </p:sp>
      <p:sp>
        <p:nvSpPr>
          <p:cNvPr id="5" name="Footer Placeholder 4">
            <a:extLst>
              <a:ext uri="{FF2B5EF4-FFF2-40B4-BE49-F238E27FC236}">
                <a16:creationId xmlns:a16="http://schemas.microsoft.com/office/drawing/2014/main" id="{E6A78147-F9D9-4C0A-AEED-1826C1AA5745}"/>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C14DAC77-62E2-4603-94FF-A1E334B16C11}"/>
              </a:ext>
            </a:extLst>
          </p:cNvPr>
          <p:cNvSpPr>
            <a:spLocks noGrp="1"/>
          </p:cNvSpPr>
          <p:nvPr>
            <p:ph type="sldNum" sz="quarter" idx="12"/>
          </p:nvPr>
        </p:nvSpPr>
        <p:spPr/>
        <p:txBody>
          <a:bodyPr/>
          <a:lstStyle/>
          <a:p>
            <a:fld id="{A5A42F7C-B7FC-486A-BC48-E61FEFD52941}" type="slidenum">
              <a:rPr lang="en-AU" smtClean="0"/>
              <a:t>‹#›</a:t>
            </a:fld>
            <a:endParaRPr lang="en-AU" dirty="0"/>
          </a:p>
        </p:txBody>
      </p:sp>
    </p:spTree>
    <p:extLst>
      <p:ext uri="{BB962C8B-B14F-4D97-AF65-F5344CB8AC3E}">
        <p14:creationId xmlns:p14="http://schemas.microsoft.com/office/powerpoint/2010/main" val="108955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4D06A5-4CBD-43EE-8EF3-558E128D4B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C09FECB-F9DC-49F3-9D29-B4FD87E3C0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A3FBB54-E0B1-416B-809A-E782387E847D}"/>
              </a:ext>
            </a:extLst>
          </p:cNvPr>
          <p:cNvSpPr>
            <a:spLocks noGrp="1"/>
          </p:cNvSpPr>
          <p:nvPr>
            <p:ph type="dt" sz="half" idx="10"/>
          </p:nvPr>
        </p:nvSpPr>
        <p:spPr/>
        <p:txBody>
          <a:bodyPr/>
          <a:lstStyle/>
          <a:p>
            <a:fld id="{790E0F7F-42D7-4D4E-8C4F-F92F7A88AEEF}" type="datetimeFigureOut">
              <a:rPr lang="en-AU" smtClean="0"/>
              <a:t>13/10/2020</a:t>
            </a:fld>
            <a:endParaRPr lang="en-AU" dirty="0"/>
          </a:p>
        </p:txBody>
      </p:sp>
      <p:sp>
        <p:nvSpPr>
          <p:cNvPr id="5" name="Footer Placeholder 4">
            <a:extLst>
              <a:ext uri="{FF2B5EF4-FFF2-40B4-BE49-F238E27FC236}">
                <a16:creationId xmlns:a16="http://schemas.microsoft.com/office/drawing/2014/main" id="{8A3B4763-5EAF-4BAC-987C-6211F04A7CF7}"/>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F9BE9074-C8A3-4032-BD61-2B0998DE73D0}"/>
              </a:ext>
            </a:extLst>
          </p:cNvPr>
          <p:cNvSpPr>
            <a:spLocks noGrp="1"/>
          </p:cNvSpPr>
          <p:nvPr>
            <p:ph type="sldNum" sz="quarter" idx="12"/>
          </p:nvPr>
        </p:nvSpPr>
        <p:spPr/>
        <p:txBody>
          <a:bodyPr/>
          <a:lstStyle/>
          <a:p>
            <a:fld id="{A5A42F7C-B7FC-486A-BC48-E61FEFD52941}" type="slidenum">
              <a:rPr lang="en-AU" smtClean="0"/>
              <a:t>‹#›</a:t>
            </a:fld>
            <a:endParaRPr lang="en-AU" dirty="0"/>
          </a:p>
        </p:txBody>
      </p:sp>
    </p:spTree>
    <p:extLst>
      <p:ext uri="{BB962C8B-B14F-4D97-AF65-F5344CB8AC3E}">
        <p14:creationId xmlns:p14="http://schemas.microsoft.com/office/powerpoint/2010/main" val="2173411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5644F-DA03-42D8-8D9B-5968D61DD8C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9EDAA1F-A210-4AF0-A27F-4BF9910C6B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240B47D-6A8B-47E5-BC71-D33A4F4C397B}"/>
              </a:ext>
            </a:extLst>
          </p:cNvPr>
          <p:cNvSpPr>
            <a:spLocks noGrp="1"/>
          </p:cNvSpPr>
          <p:nvPr>
            <p:ph type="dt" sz="half" idx="10"/>
          </p:nvPr>
        </p:nvSpPr>
        <p:spPr/>
        <p:txBody>
          <a:bodyPr/>
          <a:lstStyle/>
          <a:p>
            <a:fld id="{790E0F7F-42D7-4D4E-8C4F-F92F7A88AEEF}" type="datetimeFigureOut">
              <a:rPr lang="en-AU" smtClean="0"/>
              <a:t>13/10/2020</a:t>
            </a:fld>
            <a:endParaRPr lang="en-AU" dirty="0"/>
          </a:p>
        </p:txBody>
      </p:sp>
      <p:sp>
        <p:nvSpPr>
          <p:cNvPr id="5" name="Footer Placeholder 4">
            <a:extLst>
              <a:ext uri="{FF2B5EF4-FFF2-40B4-BE49-F238E27FC236}">
                <a16:creationId xmlns:a16="http://schemas.microsoft.com/office/drawing/2014/main" id="{ADEED27E-A590-4143-A8D7-3AC1C2F84091}"/>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572380AB-3769-46F2-834E-327BD74AADC1}"/>
              </a:ext>
            </a:extLst>
          </p:cNvPr>
          <p:cNvSpPr>
            <a:spLocks noGrp="1"/>
          </p:cNvSpPr>
          <p:nvPr>
            <p:ph type="sldNum" sz="quarter" idx="12"/>
          </p:nvPr>
        </p:nvSpPr>
        <p:spPr/>
        <p:txBody>
          <a:bodyPr/>
          <a:lstStyle/>
          <a:p>
            <a:fld id="{A5A42F7C-B7FC-486A-BC48-E61FEFD52941}" type="slidenum">
              <a:rPr lang="en-AU" smtClean="0"/>
              <a:t>‹#›</a:t>
            </a:fld>
            <a:endParaRPr lang="en-AU" dirty="0"/>
          </a:p>
        </p:txBody>
      </p:sp>
    </p:spTree>
    <p:extLst>
      <p:ext uri="{BB962C8B-B14F-4D97-AF65-F5344CB8AC3E}">
        <p14:creationId xmlns:p14="http://schemas.microsoft.com/office/powerpoint/2010/main" val="1554379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58108-67FA-42CB-9446-EAA0B2F4AE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C04A7C19-734A-4039-BD58-4A404C962C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2DD8E8-9A68-4080-836C-95FF812B8C56}"/>
              </a:ext>
            </a:extLst>
          </p:cNvPr>
          <p:cNvSpPr>
            <a:spLocks noGrp="1"/>
          </p:cNvSpPr>
          <p:nvPr>
            <p:ph type="dt" sz="half" idx="10"/>
          </p:nvPr>
        </p:nvSpPr>
        <p:spPr/>
        <p:txBody>
          <a:bodyPr/>
          <a:lstStyle/>
          <a:p>
            <a:fld id="{790E0F7F-42D7-4D4E-8C4F-F92F7A88AEEF}" type="datetimeFigureOut">
              <a:rPr lang="en-AU" smtClean="0"/>
              <a:t>13/10/2020</a:t>
            </a:fld>
            <a:endParaRPr lang="en-AU" dirty="0"/>
          </a:p>
        </p:txBody>
      </p:sp>
      <p:sp>
        <p:nvSpPr>
          <p:cNvPr id="5" name="Footer Placeholder 4">
            <a:extLst>
              <a:ext uri="{FF2B5EF4-FFF2-40B4-BE49-F238E27FC236}">
                <a16:creationId xmlns:a16="http://schemas.microsoft.com/office/drawing/2014/main" id="{5724D55A-A415-432E-A063-5B8EDA4320F0}"/>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804F17D2-E565-4314-B135-32BFEFB9B5CA}"/>
              </a:ext>
            </a:extLst>
          </p:cNvPr>
          <p:cNvSpPr>
            <a:spLocks noGrp="1"/>
          </p:cNvSpPr>
          <p:nvPr>
            <p:ph type="sldNum" sz="quarter" idx="12"/>
          </p:nvPr>
        </p:nvSpPr>
        <p:spPr/>
        <p:txBody>
          <a:bodyPr/>
          <a:lstStyle/>
          <a:p>
            <a:fld id="{A5A42F7C-B7FC-486A-BC48-E61FEFD52941}" type="slidenum">
              <a:rPr lang="en-AU" smtClean="0"/>
              <a:t>‹#›</a:t>
            </a:fld>
            <a:endParaRPr lang="en-AU" dirty="0"/>
          </a:p>
        </p:txBody>
      </p:sp>
    </p:spTree>
    <p:extLst>
      <p:ext uri="{BB962C8B-B14F-4D97-AF65-F5344CB8AC3E}">
        <p14:creationId xmlns:p14="http://schemas.microsoft.com/office/powerpoint/2010/main" val="1295520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F078C-FAA8-47F6-BC91-444C3E674E8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FB11B3D-1E16-443D-A509-C8E694989E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13D91FE-8CEC-45ED-89ED-77453940F4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487A3F1-2354-4F47-B1D3-9D4DB61A2DDF}"/>
              </a:ext>
            </a:extLst>
          </p:cNvPr>
          <p:cNvSpPr>
            <a:spLocks noGrp="1"/>
          </p:cNvSpPr>
          <p:nvPr>
            <p:ph type="dt" sz="half" idx="10"/>
          </p:nvPr>
        </p:nvSpPr>
        <p:spPr/>
        <p:txBody>
          <a:bodyPr/>
          <a:lstStyle/>
          <a:p>
            <a:fld id="{790E0F7F-42D7-4D4E-8C4F-F92F7A88AEEF}" type="datetimeFigureOut">
              <a:rPr lang="en-AU" smtClean="0"/>
              <a:t>13/10/2020</a:t>
            </a:fld>
            <a:endParaRPr lang="en-AU" dirty="0"/>
          </a:p>
        </p:txBody>
      </p:sp>
      <p:sp>
        <p:nvSpPr>
          <p:cNvPr id="6" name="Footer Placeholder 5">
            <a:extLst>
              <a:ext uri="{FF2B5EF4-FFF2-40B4-BE49-F238E27FC236}">
                <a16:creationId xmlns:a16="http://schemas.microsoft.com/office/drawing/2014/main" id="{46B5055F-7138-4F49-AC82-B1A4F452605A}"/>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4D308CCC-E377-4370-BD2B-D1482E9DCF0D}"/>
              </a:ext>
            </a:extLst>
          </p:cNvPr>
          <p:cNvSpPr>
            <a:spLocks noGrp="1"/>
          </p:cNvSpPr>
          <p:nvPr>
            <p:ph type="sldNum" sz="quarter" idx="12"/>
          </p:nvPr>
        </p:nvSpPr>
        <p:spPr/>
        <p:txBody>
          <a:bodyPr/>
          <a:lstStyle/>
          <a:p>
            <a:fld id="{A5A42F7C-B7FC-486A-BC48-E61FEFD52941}" type="slidenum">
              <a:rPr lang="en-AU" smtClean="0"/>
              <a:t>‹#›</a:t>
            </a:fld>
            <a:endParaRPr lang="en-AU" dirty="0"/>
          </a:p>
        </p:txBody>
      </p:sp>
    </p:spTree>
    <p:extLst>
      <p:ext uri="{BB962C8B-B14F-4D97-AF65-F5344CB8AC3E}">
        <p14:creationId xmlns:p14="http://schemas.microsoft.com/office/powerpoint/2010/main" val="638163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D9C97-22FC-4B6E-AE3E-DD3B9AB70A3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3D5D112-CB6D-4295-B16F-ACF557773F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E9E68A-891B-4A0E-AB73-327BE1A972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5B6956E-D17A-48F9-B6C4-B5DF7F6107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88FF65-C44E-4E5F-A004-7FDE319768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3540FA0-9C1A-4143-8A89-FDEF9CB5B3F1}"/>
              </a:ext>
            </a:extLst>
          </p:cNvPr>
          <p:cNvSpPr>
            <a:spLocks noGrp="1"/>
          </p:cNvSpPr>
          <p:nvPr>
            <p:ph type="dt" sz="half" idx="10"/>
          </p:nvPr>
        </p:nvSpPr>
        <p:spPr/>
        <p:txBody>
          <a:bodyPr/>
          <a:lstStyle/>
          <a:p>
            <a:fld id="{790E0F7F-42D7-4D4E-8C4F-F92F7A88AEEF}" type="datetimeFigureOut">
              <a:rPr lang="en-AU" smtClean="0"/>
              <a:t>13/10/2020</a:t>
            </a:fld>
            <a:endParaRPr lang="en-AU" dirty="0"/>
          </a:p>
        </p:txBody>
      </p:sp>
      <p:sp>
        <p:nvSpPr>
          <p:cNvPr id="8" name="Footer Placeholder 7">
            <a:extLst>
              <a:ext uri="{FF2B5EF4-FFF2-40B4-BE49-F238E27FC236}">
                <a16:creationId xmlns:a16="http://schemas.microsoft.com/office/drawing/2014/main" id="{2DE7FB96-A5A6-4BD5-A550-F45343E14817}"/>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64A49770-F1ED-4CEA-BAD7-28E5F0C35DF8}"/>
              </a:ext>
            </a:extLst>
          </p:cNvPr>
          <p:cNvSpPr>
            <a:spLocks noGrp="1"/>
          </p:cNvSpPr>
          <p:nvPr>
            <p:ph type="sldNum" sz="quarter" idx="12"/>
          </p:nvPr>
        </p:nvSpPr>
        <p:spPr/>
        <p:txBody>
          <a:bodyPr/>
          <a:lstStyle/>
          <a:p>
            <a:fld id="{A5A42F7C-B7FC-486A-BC48-E61FEFD52941}" type="slidenum">
              <a:rPr lang="en-AU" smtClean="0"/>
              <a:t>‹#›</a:t>
            </a:fld>
            <a:endParaRPr lang="en-AU" dirty="0"/>
          </a:p>
        </p:txBody>
      </p:sp>
    </p:spTree>
    <p:extLst>
      <p:ext uri="{BB962C8B-B14F-4D97-AF65-F5344CB8AC3E}">
        <p14:creationId xmlns:p14="http://schemas.microsoft.com/office/powerpoint/2010/main" val="695489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50B69-3DE7-4A9B-96CD-ED6F80A383C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C0FC133-D721-4963-AD57-0BF54B40E2C7}"/>
              </a:ext>
            </a:extLst>
          </p:cNvPr>
          <p:cNvSpPr>
            <a:spLocks noGrp="1"/>
          </p:cNvSpPr>
          <p:nvPr>
            <p:ph type="dt" sz="half" idx="10"/>
          </p:nvPr>
        </p:nvSpPr>
        <p:spPr/>
        <p:txBody>
          <a:bodyPr/>
          <a:lstStyle/>
          <a:p>
            <a:fld id="{790E0F7F-42D7-4D4E-8C4F-F92F7A88AEEF}" type="datetimeFigureOut">
              <a:rPr lang="en-AU" smtClean="0"/>
              <a:t>13/10/2020</a:t>
            </a:fld>
            <a:endParaRPr lang="en-AU" dirty="0"/>
          </a:p>
        </p:txBody>
      </p:sp>
      <p:sp>
        <p:nvSpPr>
          <p:cNvPr id="4" name="Footer Placeholder 3">
            <a:extLst>
              <a:ext uri="{FF2B5EF4-FFF2-40B4-BE49-F238E27FC236}">
                <a16:creationId xmlns:a16="http://schemas.microsoft.com/office/drawing/2014/main" id="{D31FDA62-BFCF-4057-9FF9-901F9B8541AB}"/>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436A86DC-550B-4617-B54B-89DBBF72BD24}"/>
              </a:ext>
            </a:extLst>
          </p:cNvPr>
          <p:cNvSpPr>
            <a:spLocks noGrp="1"/>
          </p:cNvSpPr>
          <p:nvPr>
            <p:ph type="sldNum" sz="quarter" idx="12"/>
          </p:nvPr>
        </p:nvSpPr>
        <p:spPr/>
        <p:txBody>
          <a:bodyPr/>
          <a:lstStyle/>
          <a:p>
            <a:fld id="{A5A42F7C-B7FC-486A-BC48-E61FEFD52941}" type="slidenum">
              <a:rPr lang="en-AU" smtClean="0"/>
              <a:t>‹#›</a:t>
            </a:fld>
            <a:endParaRPr lang="en-AU" dirty="0"/>
          </a:p>
        </p:txBody>
      </p:sp>
    </p:spTree>
    <p:extLst>
      <p:ext uri="{BB962C8B-B14F-4D97-AF65-F5344CB8AC3E}">
        <p14:creationId xmlns:p14="http://schemas.microsoft.com/office/powerpoint/2010/main" val="1520549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C22E54-EF48-4731-8C2A-6679D3BD96B6}"/>
              </a:ext>
            </a:extLst>
          </p:cNvPr>
          <p:cNvSpPr>
            <a:spLocks noGrp="1"/>
          </p:cNvSpPr>
          <p:nvPr>
            <p:ph type="dt" sz="half" idx="10"/>
          </p:nvPr>
        </p:nvSpPr>
        <p:spPr/>
        <p:txBody>
          <a:bodyPr/>
          <a:lstStyle/>
          <a:p>
            <a:fld id="{790E0F7F-42D7-4D4E-8C4F-F92F7A88AEEF}" type="datetimeFigureOut">
              <a:rPr lang="en-AU" smtClean="0"/>
              <a:t>13/10/2020</a:t>
            </a:fld>
            <a:endParaRPr lang="en-AU" dirty="0"/>
          </a:p>
        </p:txBody>
      </p:sp>
      <p:sp>
        <p:nvSpPr>
          <p:cNvPr id="3" name="Footer Placeholder 2">
            <a:extLst>
              <a:ext uri="{FF2B5EF4-FFF2-40B4-BE49-F238E27FC236}">
                <a16:creationId xmlns:a16="http://schemas.microsoft.com/office/drawing/2014/main" id="{81019CD4-EF65-47D8-AA99-3EC56E31E342}"/>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8F9B5620-DDB1-4095-AA13-F16407DF500F}"/>
              </a:ext>
            </a:extLst>
          </p:cNvPr>
          <p:cNvSpPr>
            <a:spLocks noGrp="1"/>
          </p:cNvSpPr>
          <p:nvPr>
            <p:ph type="sldNum" sz="quarter" idx="12"/>
          </p:nvPr>
        </p:nvSpPr>
        <p:spPr/>
        <p:txBody>
          <a:bodyPr/>
          <a:lstStyle/>
          <a:p>
            <a:fld id="{A5A42F7C-B7FC-486A-BC48-E61FEFD52941}" type="slidenum">
              <a:rPr lang="en-AU" smtClean="0"/>
              <a:t>‹#›</a:t>
            </a:fld>
            <a:endParaRPr lang="en-AU" dirty="0"/>
          </a:p>
        </p:txBody>
      </p:sp>
    </p:spTree>
    <p:extLst>
      <p:ext uri="{BB962C8B-B14F-4D97-AF65-F5344CB8AC3E}">
        <p14:creationId xmlns:p14="http://schemas.microsoft.com/office/powerpoint/2010/main" val="2096964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B3A1E-F7F9-4D16-ACF8-8C4519B1EC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7002EC3-FEDF-4B3D-8C3F-8EA73285A5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5432585-0D4F-4F26-9319-6430067137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41EDB5-CA7E-4B49-8001-95258FC2757F}"/>
              </a:ext>
            </a:extLst>
          </p:cNvPr>
          <p:cNvSpPr>
            <a:spLocks noGrp="1"/>
          </p:cNvSpPr>
          <p:nvPr>
            <p:ph type="dt" sz="half" idx="10"/>
          </p:nvPr>
        </p:nvSpPr>
        <p:spPr/>
        <p:txBody>
          <a:bodyPr/>
          <a:lstStyle/>
          <a:p>
            <a:fld id="{790E0F7F-42D7-4D4E-8C4F-F92F7A88AEEF}" type="datetimeFigureOut">
              <a:rPr lang="en-AU" smtClean="0"/>
              <a:t>13/10/2020</a:t>
            </a:fld>
            <a:endParaRPr lang="en-AU" dirty="0"/>
          </a:p>
        </p:txBody>
      </p:sp>
      <p:sp>
        <p:nvSpPr>
          <p:cNvPr id="6" name="Footer Placeholder 5">
            <a:extLst>
              <a:ext uri="{FF2B5EF4-FFF2-40B4-BE49-F238E27FC236}">
                <a16:creationId xmlns:a16="http://schemas.microsoft.com/office/drawing/2014/main" id="{ACC1020B-A77F-4A47-8930-0D478FB080BB}"/>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DC43DF13-9917-4432-BDC8-6638A6567B1F}"/>
              </a:ext>
            </a:extLst>
          </p:cNvPr>
          <p:cNvSpPr>
            <a:spLocks noGrp="1"/>
          </p:cNvSpPr>
          <p:nvPr>
            <p:ph type="sldNum" sz="quarter" idx="12"/>
          </p:nvPr>
        </p:nvSpPr>
        <p:spPr/>
        <p:txBody>
          <a:bodyPr/>
          <a:lstStyle/>
          <a:p>
            <a:fld id="{A5A42F7C-B7FC-486A-BC48-E61FEFD52941}" type="slidenum">
              <a:rPr lang="en-AU" smtClean="0"/>
              <a:t>‹#›</a:t>
            </a:fld>
            <a:endParaRPr lang="en-AU" dirty="0"/>
          </a:p>
        </p:txBody>
      </p:sp>
    </p:spTree>
    <p:extLst>
      <p:ext uri="{BB962C8B-B14F-4D97-AF65-F5344CB8AC3E}">
        <p14:creationId xmlns:p14="http://schemas.microsoft.com/office/powerpoint/2010/main" val="960086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D9514-2A01-4AC4-9681-4922622BCF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9E79E32-558D-4571-9DE0-D4FFED4359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F980DD4D-4474-4065-858F-8F6FB6C9EF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A4D84D-A1A0-477A-B317-9D609D6353DE}"/>
              </a:ext>
            </a:extLst>
          </p:cNvPr>
          <p:cNvSpPr>
            <a:spLocks noGrp="1"/>
          </p:cNvSpPr>
          <p:nvPr>
            <p:ph type="dt" sz="half" idx="10"/>
          </p:nvPr>
        </p:nvSpPr>
        <p:spPr/>
        <p:txBody>
          <a:bodyPr/>
          <a:lstStyle/>
          <a:p>
            <a:fld id="{790E0F7F-42D7-4D4E-8C4F-F92F7A88AEEF}" type="datetimeFigureOut">
              <a:rPr lang="en-AU" smtClean="0"/>
              <a:t>13/10/2020</a:t>
            </a:fld>
            <a:endParaRPr lang="en-AU" dirty="0"/>
          </a:p>
        </p:txBody>
      </p:sp>
      <p:sp>
        <p:nvSpPr>
          <p:cNvPr id="6" name="Footer Placeholder 5">
            <a:extLst>
              <a:ext uri="{FF2B5EF4-FFF2-40B4-BE49-F238E27FC236}">
                <a16:creationId xmlns:a16="http://schemas.microsoft.com/office/drawing/2014/main" id="{D0A03859-99C3-4F6D-8F44-F72D03E84B9A}"/>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287CB4BB-0109-4800-8AEC-56EE335DCC0E}"/>
              </a:ext>
            </a:extLst>
          </p:cNvPr>
          <p:cNvSpPr>
            <a:spLocks noGrp="1"/>
          </p:cNvSpPr>
          <p:nvPr>
            <p:ph type="sldNum" sz="quarter" idx="12"/>
          </p:nvPr>
        </p:nvSpPr>
        <p:spPr/>
        <p:txBody>
          <a:bodyPr/>
          <a:lstStyle/>
          <a:p>
            <a:fld id="{A5A42F7C-B7FC-486A-BC48-E61FEFD52941}" type="slidenum">
              <a:rPr lang="en-AU" smtClean="0"/>
              <a:t>‹#›</a:t>
            </a:fld>
            <a:endParaRPr lang="en-AU" dirty="0"/>
          </a:p>
        </p:txBody>
      </p:sp>
    </p:spTree>
    <p:extLst>
      <p:ext uri="{BB962C8B-B14F-4D97-AF65-F5344CB8AC3E}">
        <p14:creationId xmlns:p14="http://schemas.microsoft.com/office/powerpoint/2010/main" val="2910044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2BDDD5-CE25-4F99-84A1-9C8CFF05E8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DCE2A02-4247-45C3-AD7D-52B12BB4BE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B962DA9-1261-41BB-B5EB-221E9F5639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E0F7F-42D7-4D4E-8C4F-F92F7A88AEEF}" type="datetimeFigureOut">
              <a:rPr lang="en-AU" smtClean="0"/>
              <a:t>13/10/2020</a:t>
            </a:fld>
            <a:endParaRPr lang="en-AU" dirty="0"/>
          </a:p>
        </p:txBody>
      </p:sp>
      <p:sp>
        <p:nvSpPr>
          <p:cNvPr id="5" name="Footer Placeholder 4">
            <a:extLst>
              <a:ext uri="{FF2B5EF4-FFF2-40B4-BE49-F238E27FC236}">
                <a16:creationId xmlns:a16="http://schemas.microsoft.com/office/drawing/2014/main" id="{D06513DF-CBDA-4FD4-9C8E-0E32C665E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027AEB88-BDFA-4937-848B-09DA4C3EE9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42F7C-B7FC-486A-BC48-E61FEFD52941}" type="slidenum">
              <a:rPr lang="en-AU" smtClean="0"/>
              <a:t>‹#›</a:t>
            </a:fld>
            <a:endParaRPr lang="en-AU" dirty="0"/>
          </a:p>
        </p:txBody>
      </p:sp>
    </p:spTree>
    <p:extLst>
      <p:ext uri="{BB962C8B-B14F-4D97-AF65-F5344CB8AC3E}">
        <p14:creationId xmlns:p14="http://schemas.microsoft.com/office/powerpoint/2010/main" val="152303593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student.unsw.edu.au/clue-word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C95D88-0A90-436E-8CCF-CE77FC9CD7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0"/>
            <a:ext cx="12192000" cy="6855979"/>
          </a:xfrm>
          <a:prstGeom prst="rect">
            <a:avLst/>
          </a:prstGeom>
        </p:spPr>
      </p:pic>
      <p:sp>
        <p:nvSpPr>
          <p:cNvPr id="2" name="Title 1">
            <a:extLst>
              <a:ext uri="{FF2B5EF4-FFF2-40B4-BE49-F238E27FC236}">
                <a16:creationId xmlns:a16="http://schemas.microsoft.com/office/drawing/2014/main" id="{00D91CC1-C460-4646-A3B7-BDF870A77AF0}"/>
              </a:ext>
            </a:extLst>
          </p:cNvPr>
          <p:cNvSpPr>
            <a:spLocks noGrp="1"/>
          </p:cNvSpPr>
          <p:nvPr>
            <p:ph type="ctrTitle"/>
          </p:nvPr>
        </p:nvSpPr>
        <p:spPr>
          <a:xfrm>
            <a:off x="484909" y="3953812"/>
            <a:ext cx="8409709" cy="1320945"/>
          </a:xfrm>
        </p:spPr>
        <p:txBody>
          <a:bodyPr/>
          <a:lstStyle/>
          <a:p>
            <a:r>
              <a:rPr lang="en-AU" dirty="0">
                <a:solidFill>
                  <a:schemeClr val="accent1">
                    <a:lumMod val="75000"/>
                  </a:schemeClr>
                </a:solidFill>
                <a:latin typeface="Arial Black" panose="020B0A04020102020204" pitchFamily="34" charset="0"/>
              </a:rPr>
              <a:t>Exam Preparation</a:t>
            </a:r>
          </a:p>
        </p:txBody>
      </p:sp>
      <p:sp>
        <p:nvSpPr>
          <p:cNvPr id="3" name="Subtitle 2">
            <a:extLst>
              <a:ext uri="{FF2B5EF4-FFF2-40B4-BE49-F238E27FC236}">
                <a16:creationId xmlns:a16="http://schemas.microsoft.com/office/drawing/2014/main" id="{55F156B1-8DAC-462E-90DE-923EF565501C}"/>
              </a:ext>
            </a:extLst>
          </p:cNvPr>
          <p:cNvSpPr>
            <a:spLocks noGrp="1"/>
          </p:cNvSpPr>
          <p:nvPr>
            <p:ph type="subTitle" idx="1"/>
          </p:nvPr>
        </p:nvSpPr>
        <p:spPr>
          <a:xfrm>
            <a:off x="290946" y="5451547"/>
            <a:ext cx="9144000" cy="568180"/>
          </a:xfrm>
        </p:spPr>
        <p:txBody>
          <a:bodyPr/>
          <a:lstStyle/>
          <a:p>
            <a:r>
              <a:rPr lang="en-AU" dirty="0">
                <a:solidFill>
                  <a:schemeClr val="accent1">
                    <a:lumMod val="75000"/>
                  </a:schemeClr>
                </a:solidFill>
                <a:latin typeface="Arial Black" panose="020B0A04020102020204" pitchFamily="34" charset="0"/>
              </a:rPr>
              <a:t>With Wendy Noble @Morling</a:t>
            </a:r>
          </a:p>
        </p:txBody>
      </p:sp>
    </p:spTree>
    <p:extLst>
      <p:ext uri="{BB962C8B-B14F-4D97-AF65-F5344CB8AC3E}">
        <p14:creationId xmlns:p14="http://schemas.microsoft.com/office/powerpoint/2010/main" val="4170979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1FEFA-8A6F-48C9-B24F-FA3629635957}"/>
              </a:ext>
            </a:extLst>
          </p:cNvPr>
          <p:cNvSpPr>
            <a:spLocks noGrp="1"/>
          </p:cNvSpPr>
          <p:nvPr>
            <p:ph type="title"/>
          </p:nvPr>
        </p:nvSpPr>
        <p:spPr/>
        <p:txBody>
          <a:bodyPr/>
          <a:lstStyle/>
          <a:p>
            <a:r>
              <a:rPr lang="en-AU" dirty="0"/>
              <a:t>Possible Exam Question</a:t>
            </a:r>
          </a:p>
        </p:txBody>
      </p:sp>
      <p:sp>
        <p:nvSpPr>
          <p:cNvPr id="3" name="Content Placeholder 2">
            <a:extLst>
              <a:ext uri="{FF2B5EF4-FFF2-40B4-BE49-F238E27FC236}">
                <a16:creationId xmlns:a16="http://schemas.microsoft.com/office/drawing/2014/main" id="{21211806-B105-48AF-BE60-A90E576A39D8}"/>
              </a:ext>
            </a:extLst>
          </p:cNvPr>
          <p:cNvSpPr>
            <a:spLocks noGrp="1"/>
          </p:cNvSpPr>
          <p:nvPr>
            <p:ph idx="1"/>
          </p:nvPr>
        </p:nvSpPr>
        <p:spPr/>
        <p:txBody>
          <a:bodyPr/>
          <a:lstStyle/>
          <a:p>
            <a:pPr marL="0" indent="0">
              <a:buNone/>
            </a:pPr>
            <a:endParaRPr lang="en-AU" dirty="0"/>
          </a:p>
          <a:p>
            <a:pPr marL="0" indent="0">
              <a:buNone/>
            </a:pPr>
            <a:r>
              <a:rPr lang="en-AU" sz="3200" dirty="0">
                <a:solidFill>
                  <a:schemeClr val="accent3">
                    <a:lumMod val="60000"/>
                    <a:lumOff val="40000"/>
                  </a:schemeClr>
                </a:solidFill>
              </a:rPr>
              <a:t>Explain</a:t>
            </a:r>
            <a:r>
              <a:rPr lang="en-AU" sz="3200" dirty="0"/>
              <a:t> the biblical basis for the “</a:t>
            </a:r>
            <a:r>
              <a:rPr lang="en-AU" sz="3200" dirty="0">
                <a:solidFill>
                  <a:srgbClr val="FFFF00"/>
                </a:solidFill>
              </a:rPr>
              <a:t>threefold office</a:t>
            </a:r>
            <a:r>
              <a:rPr lang="en-AU" sz="3200" dirty="0"/>
              <a:t>” of Jesus Christ. Then, </a:t>
            </a:r>
            <a:r>
              <a:rPr lang="en-AU" sz="3200" dirty="0">
                <a:solidFill>
                  <a:srgbClr val="FFC000"/>
                </a:solidFill>
              </a:rPr>
              <a:t>using</a:t>
            </a:r>
            <a:r>
              <a:rPr lang="en-AU" sz="3200" dirty="0"/>
              <a:t> </a:t>
            </a:r>
            <a:r>
              <a:rPr lang="en-AU" sz="3200" dirty="0">
                <a:solidFill>
                  <a:srgbClr val="FFC000"/>
                </a:solidFill>
              </a:rPr>
              <a:t>scripture and theologians</a:t>
            </a:r>
            <a:r>
              <a:rPr lang="en-AU" sz="3200" dirty="0"/>
              <a:t>, </a:t>
            </a:r>
            <a:r>
              <a:rPr lang="en-AU" sz="3200" dirty="0">
                <a:solidFill>
                  <a:schemeClr val="accent3">
                    <a:lumMod val="60000"/>
                    <a:lumOff val="40000"/>
                  </a:schemeClr>
                </a:solidFill>
              </a:rPr>
              <a:t>explain</a:t>
            </a:r>
            <a:r>
              <a:rPr lang="en-AU" sz="3200" dirty="0"/>
              <a:t> this statement and </a:t>
            </a:r>
            <a:r>
              <a:rPr lang="en-AU" sz="3200" dirty="0">
                <a:solidFill>
                  <a:schemeClr val="accent3">
                    <a:lumMod val="60000"/>
                    <a:lumOff val="40000"/>
                  </a:schemeClr>
                </a:solidFill>
              </a:rPr>
              <a:t>discuss</a:t>
            </a:r>
            <a:r>
              <a:rPr lang="en-AU" sz="3200" dirty="0"/>
              <a:t> its implications to the church’s mission today: “</a:t>
            </a:r>
            <a:r>
              <a:rPr lang="en-AU" sz="3200" dirty="0">
                <a:solidFill>
                  <a:srgbClr val="FFFF00"/>
                </a:solidFill>
              </a:rPr>
              <a:t>The way </a:t>
            </a:r>
            <a:r>
              <a:rPr lang="en-AU" sz="3200" dirty="0"/>
              <a:t>in which </a:t>
            </a:r>
            <a:r>
              <a:rPr lang="en-AU" sz="3200" dirty="0">
                <a:solidFill>
                  <a:srgbClr val="FFFF00"/>
                </a:solidFill>
              </a:rPr>
              <a:t>Christ fulfilled his three office </a:t>
            </a:r>
            <a:r>
              <a:rPr lang="en-AU" sz="3200" dirty="0"/>
              <a:t>was </a:t>
            </a:r>
            <a:r>
              <a:rPr lang="en-AU" sz="3200" dirty="0">
                <a:solidFill>
                  <a:srgbClr val="FFFF00"/>
                </a:solidFill>
              </a:rPr>
              <a:t>radically subversive and countercultural</a:t>
            </a:r>
            <a:r>
              <a:rPr lang="en-AU" sz="3200" dirty="0"/>
              <a:t>.” </a:t>
            </a:r>
            <a:r>
              <a:rPr lang="en-AU" sz="3200" dirty="0">
                <a:solidFill>
                  <a:schemeClr val="accent3">
                    <a:lumMod val="60000"/>
                    <a:lumOff val="40000"/>
                  </a:schemeClr>
                </a:solidFill>
              </a:rPr>
              <a:t>Reference</a:t>
            </a:r>
            <a:r>
              <a:rPr lang="en-AU" sz="3200" dirty="0"/>
              <a:t> </a:t>
            </a:r>
            <a:r>
              <a:rPr lang="en-AU" sz="3200" dirty="0">
                <a:solidFill>
                  <a:srgbClr val="FFC000"/>
                </a:solidFill>
              </a:rPr>
              <a:t>scripture and theologians</a:t>
            </a:r>
            <a:r>
              <a:rPr lang="en-AU" sz="3200" dirty="0"/>
              <a:t> (creeds) in your answer.</a:t>
            </a:r>
          </a:p>
        </p:txBody>
      </p:sp>
    </p:spTree>
    <p:extLst>
      <p:ext uri="{BB962C8B-B14F-4D97-AF65-F5344CB8AC3E}">
        <p14:creationId xmlns:p14="http://schemas.microsoft.com/office/powerpoint/2010/main" val="3945592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1FEFA-8A6F-48C9-B24F-FA3629635957}"/>
              </a:ext>
            </a:extLst>
          </p:cNvPr>
          <p:cNvSpPr>
            <a:spLocks noGrp="1"/>
          </p:cNvSpPr>
          <p:nvPr>
            <p:ph type="title"/>
          </p:nvPr>
        </p:nvSpPr>
        <p:spPr>
          <a:xfrm>
            <a:off x="838200" y="365125"/>
            <a:ext cx="10515600" cy="830629"/>
          </a:xfrm>
        </p:spPr>
        <p:txBody>
          <a:bodyPr>
            <a:normAutofit/>
          </a:bodyPr>
          <a:lstStyle/>
          <a:p>
            <a:r>
              <a:rPr lang="en-AU" sz="4000" dirty="0"/>
              <a:t>Possible Exam Answer Outline Style 1</a:t>
            </a:r>
          </a:p>
        </p:txBody>
      </p:sp>
      <p:sp>
        <p:nvSpPr>
          <p:cNvPr id="3" name="Content Placeholder 2">
            <a:extLst>
              <a:ext uri="{FF2B5EF4-FFF2-40B4-BE49-F238E27FC236}">
                <a16:creationId xmlns:a16="http://schemas.microsoft.com/office/drawing/2014/main" id="{21211806-B105-48AF-BE60-A90E576A39D8}"/>
              </a:ext>
            </a:extLst>
          </p:cNvPr>
          <p:cNvSpPr>
            <a:spLocks noGrp="1"/>
          </p:cNvSpPr>
          <p:nvPr>
            <p:ph idx="1"/>
          </p:nvPr>
        </p:nvSpPr>
        <p:spPr>
          <a:xfrm>
            <a:off x="838200" y="1195754"/>
            <a:ext cx="10515600" cy="5297121"/>
          </a:xfrm>
        </p:spPr>
        <p:txBody>
          <a:bodyPr>
            <a:normAutofit fontScale="77500" lnSpcReduction="20000"/>
          </a:bodyPr>
          <a:lstStyle/>
          <a:p>
            <a:r>
              <a:rPr lang="en-AU" dirty="0">
                <a:solidFill>
                  <a:schemeClr val="accent3">
                    <a:lumMod val="20000"/>
                    <a:lumOff val="80000"/>
                  </a:schemeClr>
                </a:solidFill>
              </a:rPr>
              <a:t>Intro</a:t>
            </a:r>
          </a:p>
          <a:p>
            <a:r>
              <a:rPr lang="en-AU" dirty="0"/>
              <a:t>Define and show in scripture the  </a:t>
            </a:r>
            <a:r>
              <a:rPr lang="en-AU" sz="2800" dirty="0"/>
              <a:t>threefold office of Jesus Christ as:</a:t>
            </a:r>
          </a:p>
          <a:p>
            <a:pPr lvl="1"/>
            <a:r>
              <a:rPr lang="en-AU" dirty="0">
                <a:solidFill>
                  <a:srgbClr val="FFFF00"/>
                </a:solidFill>
              </a:rPr>
              <a:t>Prophet, </a:t>
            </a:r>
          </a:p>
          <a:p>
            <a:pPr lvl="1"/>
            <a:r>
              <a:rPr lang="en-AU" dirty="0">
                <a:solidFill>
                  <a:srgbClr val="FFFF00"/>
                </a:solidFill>
              </a:rPr>
              <a:t>Priest</a:t>
            </a:r>
          </a:p>
          <a:p>
            <a:pPr lvl="1"/>
            <a:r>
              <a:rPr lang="en-AU" dirty="0">
                <a:solidFill>
                  <a:srgbClr val="FFFF00"/>
                </a:solidFill>
              </a:rPr>
              <a:t>King</a:t>
            </a:r>
            <a:endParaRPr lang="en-AU" dirty="0"/>
          </a:p>
          <a:p>
            <a:r>
              <a:rPr lang="en-AU" sz="2800" dirty="0"/>
              <a:t>In what ways has Christ fulfilled his three offices?</a:t>
            </a:r>
            <a:r>
              <a:rPr lang="en-AU" dirty="0"/>
              <a:t> (Ways = methods)</a:t>
            </a:r>
            <a:endParaRPr lang="en-AU" sz="2800" dirty="0"/>
          </a:p>
          <a:p>
            <a:pPr lvl="1"/>
            <a:r>
              <a:rPr lang="en-AU" dirty="0">
                <a:solidFill>
                  <a:srgbClr val="FFFF00"/>
                </a:solidFill>
              </a:rPr>
              <a:t>Way 1</a:t>
            </a:r>
          </a:p>
          <a:p>
            <a:pPr lvl="1"/>
            <a:r>
              <a:rPr lang="en-AU" dirty="0">
                <a:solidFill>
                  <a:srgbClr val="FFFF00"/>
                </a:solidFill>
              </a:rPr>
              <a:t>Way 2</a:t>
            </a:r>
          </a:p>
          <a:p>
            <a:pPr lvl="1"/>
            <a:r>
              <a:rPr lang="en-AU" dirty="0">
                <a:solidFill>
                  <a:srgbClr val="FFFF00"/>
                </a:solidFill>
              </a:rPr>
              <a:t>Way n</a:t>
            </a:r>
          </a:p>
          <a:p>
            <a:pPr lvl="1"/>
            <a:endParaRPr lang="en-AU" dirty="0"/>
          </a:p>
          <a:p>
            <a:r>
              <a:rPr lang="en-AU" dirty="0"/>
              <a:t>Where any of these ways ‘radically subversive (against human authority) and counter cultural (against Jewish or other cultural practices)? </a:t>
            </a:r>
          </a:p>
          <a:p>
            <a:r>
              <a:rPr lang="en-AU" dirty="0">
                <a:solidFill>
                  <a:srgbClr val="FFFF00"/>
                </a:solidFill>
              </a:rPr>
              <a:t>Options (choose 1)</a:t>
            </a:r>
          </a:p>
          <a:p>
            <a:pPr lvl="1"/>
            <a:r>
              <a:rPr lang="en-AU" dirty="0"/>
              <a:t>Yes  (show in </a:t>
            </a:r>
            <a:r>
              <a:rPr lang="en-AU" sz="2400" dirty="0"/>
              <a:t>scripture and theologians (creeds). OR</a:t>
            </a:r>
            <a:endParaRPr lang="en-AU" dirty="0"/>
          </a:p>
          <a:p>
            <a:pPr lvl="1"/>
            <a:r>
              <a:rPr lang="en-AU" dirty="0"/>
              <a:t>No OR</a:t>
            </a:r>
          </a:p>
          <a:p>
            <a:pPr lvl="1"/>
            <a:r>
              <a:rPr lang="en-AU" dirty="0"/>
              <a:t>To some extent</a:t>
            </a:r>
          </a:p>
          <a:p>
            <a:r>
              <a:rPr lang="en-AU" dirty="0">
                <a:solidFill>
                  <a:schemeClr val="accent3">
                    <a:lumMod val="20000"/>
                    <a:lumOff val="80000"/>
                  </a:schemeClr>
                </a:solidFill>
              </a:rPr>
              <a:t>Conclusion</a:t>
            </a:r>
          </a:p>
        </p:txBody>
      </p:sp>
    </p:spTree>
    <p:extLst>
      <p:ext uri="{BB962C8B-B14F-4D97-AF65-F5344CB8AC3E}">
        <p14:creationId xmlns:p14="http://schemas.microsoft.com/office/powerpoint/2010/main" val="3643297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1FEFA-8A6F-48C9-B24F-FA3629635957}"/>
              </a:ext>
            </a:extLst>
          </p:cNvPr>
          <p:cNvSpPr>
            <a:spLocks noGrp="1"/>
          </p:cNvSpPr>
          <p:nvPr>
            <p:ph type="title"/>
          </p:nvPr>
        </p:nvSpPr>
        <p:spPr>
          <a:xfrm>
            <a:off x="838200" y="365125"/>
            <a:ext cx="10515600" cy="900967"/>
          </a:xfrm>
        </p:spPr>
        <p:txBody>
          <a:bodyPr>
            <a:normAutofit/>
          </a:bodyPr>
          <a:lstStyle/>
          <a:p>
            <a:r>
              <a:rPr lang="en-AU" sz="3600" dirty="0"/>
              <a:t>Possible Exam Answer Outline Style 2</a:t>
            </a:r>
          </a:p>
        </p:txBody>
      </p:sp>
      <p:sp>
        <p:nvSpPr>
          <p:cNvPr id="3" name="Content Placeholder 2">
            <a:extLst>
              <a:ext uri="{FF2B5EF4-FFF2-40B4-BE49-F238E27FC236}">
                <a16:creationId xmlns:a16="http://schemas.microsoft.com/office/drawing/2014/main" id="{21211806-B105-48AF-BE60-A90E576A39D8}"/>
              </a:ext>
            </a:extLst>
          </p:cNvPr>
          <p:cNvSpPr>
            <a:spLocks noGrp="1"/>
          </p:cNvSpPr>
          <p:nvPr>
            <p:ph idx="1"/>
          </p:nvPr>
        </p:nvSpPr>
        <p:spPr>
          <a:xfrm>
            <a:off x="838200" y="1266092"/>
            <a:ext cx="10515600" cy="5064370"/>
          </a:xfrm>
        </p:spPr>
        <p:txBody>
          <a:bodyPr>
            <a:normAutofit fontScale="85000" lnSpcReduction="20000"/>
          </a:bodyPr>
          <a:lstStyle/>
          <a:p>
            <a:r>
              <a:rPr lang="en-AU" dirty="0">
                <a:solidFill>
                  <a:schemeClr val="tx2">
                    <a:lumMod val="75000"/>
                  </a:schemeClr>
                </a:solidFill>
              </a:rPr>
              <a:t>Intro</a:t>
            </a:r>
          </a:p>
          <a:p>
            <a:r>
              <a:rPr lang="en-AU" dirty="0">
                <a:solidFill>
                  <a:srgbClr val="FFFF00"/>
                </a:solidFill>
              </a:rPr>
              <a:t>Prophet </a:t>
            </a:r>
          </a:p>
          <a:p>
            <a:pPr lvl="1"/>
            <a:r>
              <a:rPr lang="en-AU" dirty="0"/>
              <a:t>Define and show in scripture Jesus Christ as prophet:</a:t>
            </a:r>
          </a:p>
          <a:p>
            <a:pPr lvl="1"/>
            <a:r>
              <a:rPr lang="en-AU" dirty="0"/>
              <a:t>In what ways has Christ fulfilled his office as prophet?</a:t>
            </a:r>
          </a:p>
          <a:p>
            <a:pPr lvl="1"/>
            <a:r>
              <a:rPr lang="en-AU" dirty="0"/>
              <a:t>Where any of these ways ‘radically subversive (against human authority) and counter cultural (against Jewish or other cultural practices)? </a:t>
            </a:r>
          </a:p>
          <a:p>
            <a:r>
              <a:rPr lang="en-AU" dirty="0">
                <a:solidFill>
                  <a:srgbClr val="FFFF00"/>
                </a:solidFill>
              </a:rPr>
              <a:t>Priest</a:t>
            </a:r>
          </a:p>
          <a:p>
            <a:pPr lvl="1"/>
            <a:r>
              <a:rPr lang="en-AU" dirty="0"/>
              <a:t>Define and show in scripture Jesus Christ as priest:</a:t>
            </a:r>
          </a:p>
          <a:p>
            <a:pPr lvl="1"/>
            <a:r>
              <a:rPr lang="en-AU" dirty="0"/>
              <a:t>In what ways has Christ fulfilled his office as priest?</a:t>
            </a:r>
          </a:p>
          <a:p>
            <a:pPr lvl="1"/>
            <a:r>
              <a:rPr lang="en-AU" dirty="0"/>
              <a:t>Where any of these ways ‘radically subversive (against human authority) and counter cultural (against Jewish or other cultural practices)? </a:t>
            </a:r>
          </a:p>
          <a:p>
            <a:r>
              <a:rPr lang="en-AU" dirty="0">
                <a:solidFill>
                  <a:srgbClr val="FFFF00"/>
                </a:solidFill>
              </a:rPr>
              <a:t>King</a:t>
            </a:r>
          </a:p>
          <a:p>
            <a:pPr lvl="1"/>
            <a:r>
              <a:rPr lang="en-AU" dirty="0"/>
              <a:t>Define and show in scripture Jesus Christ as king:</a:t>
            </a:r>
          </a:p>
          <a:p>
            <a:pPr lvl="1"/>
            <a:r>
              <a:rPr lang="en-AU" dirty="0"/>
              <a:t>In what ways has Christ fulfilled his office as king?</a:t>
            </a:r>
          </a:p>
          <a:p>
            <a:pPr lvl="1"/>
            <a:r>
              <a:rPr lang="en-AU" dirty="0"/>
              <a:t>Where any of these ways ‘radically subversive (against human authority) and counter cultural (against Jewish or other cultural practices)? </a:t>
            </a:r>
          </a:p>
          <a:p>
            <a:r>
              <a:rPr lang="en-AU" dirty="0">
                <a:solidFill>
                  <a:schemeClr val="tx2">
                    <a:lumMod val="75000"/>
                  </a:schemeClr>
                </a:solidFill>
              </a:rPr>
              <a:t>Conclusion</a:t>
            </a:r>
          </a:p>
          <a:p>
            <a:pPr marL="0" indent="0">
              <a:buNone/>
            </a:pPr>
            <a:endParaRPr lang="en-AU" dirty="0"/>
          </a:p>
        </p:txBody>
      </p:sp>
    </p:spTree>
    <p:extLst>
      <p:ext uri="{BB962C8B-B14F-4D97-AF65-F5344CB8AC3E}">
        <p14:creationId xmlns:p14="http://schemas.microsoft.com/office/powerpoint/2010/main" val="3415145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A7D72-580B-48F2-B4E5-3B431C6289ED}"/>
              </a:ext>
            </a:extLst>
          </p:cNvPr>
          <p:cNvSpPr>
            <a:spLocks noGrp="1"/>
          </p:cNvSpPr>
          <p:nvPr>
            <p:ph type="title"/>
          </p:nvPr>
        </p:nvSpPr>
        <p:spPr>
          <a:xfrm>
            <a:off x="838200" y="365126"/>
            <a:ext cx="10515600" cy="665388"/>
          </a:xfrm>
        </p:spPr>
        <p:txBody>
          <a:bodyPr>
            <a:normAutofit fontScale="90000"/>
          </a:bodyPr>
          <a:lstStyle/>
          <a:p>
            <a:br>
              <a:rPr lang="en-AU" b="0" i="0" dirty="0">
                <a:solidFill>
                  <a:schemeClr val="accent4"/>
                </a:solidFill>
                <a:effectLst/>
                <a:latin typeface="Arial" panose="020B0604020202020204" pitchFamily="34" charset="0"/>
              </a:rPr>
            </a:br>
            <a:r>
              <a:rPr lang="en-AU" b="0" i="0" dirty="0">
                <a:solidFill>
                  <a:schemeClr val="accent4"/>
                </a:solidFill>
                <a:effectLst/>
                <a:latin typeface="Arial" panose="020B0604020202020204" pitchFamily="34" charset="0"/>
              </a:rPr>
              <a:t>Table of clue words for exams </a:t>
            </a:r>
            <a:br>
              <a:rPr lang="en-AU" b="0" i="0" dirty="0">
                <a:solidFill>
                  <a:srgbClr val="333333"/>
                </a:solidFill>
                <a:effectLst/>
                <a:latin typeface="Arial" panose="020B0604020202020204" pitchFamily="34" charset="0"/>
              </a:rPr>
            </a:br>
            <a:endParaRPr lang="en-AU" dirty="0"/>
          </a:p>
        </p:txBody>
      </p:sp>
      <p:graphicFrame>
        <p:nvGraphicFramePr>
          <p:cNvPr id="5" name="Content Placeholder 4">
            <a:extLst>
              <a:ext uri="{FF2B5EF4-FFF2-40B4-BE49-F238E27FC236}">
                <a16:creationId xmlns:a16="http://schemas.microsoft.com/office/drawing/2014/main" id="{B50D54C8-C7E3-436C-81FE-3B091E9B261E}"/>
              </a:ext>
            </a:extLst>
          </p:cNvPr>
          <p:cNvGraphicFramePr>
            <a:graphicFrameLocks noGrp="1"/>
          </p:cNvGraphicFramePr>
          <p:nvPr>
            <p:ph sz="half" idx="1"/>
            <p:extLst>
              <p:ext uri="{D42A27DB-BD31-4B8C-83A1-F6EECF244321}">
                <p14:modId xmlns:p14="http://schemas.microsoft.com/office/powerpoint/2010/main" val="744362177"/>
              </p:ext>
            </p:extLst>
          </p:nvPr>
        </p:nvGraphicFramePr>
        <p:xfrm>
          <a:off x="174171" y="1132114"/>
          <a:ext cx="5825796" cy="5748420"/>
        </p:xfrm>
        <a:graphic>
          <a:graphicData uri="http://schemas.openxmlformats.org/drawingml/2006/table">
            <a:tbl>
              <a:tblPr/>
              <a:tblGrid>
                <a:gridCol w="1133380">
                  <a:extLst>
                    <a:ext uri="{9D8B030D-6E8A-4147-A177-3AD203B41FA5}">
                      <a16:colId xmlns:a16="http://schemas.microsoft.com/office/drawing/2014/main" val="1460090608"/>
                    </a:ext>
                  </a:extLst>
                </a:gridCol>
                <a:gridCol w="4692416">
                  <a:extLst>
                    <a:ext uri="{9D8B030D-6E8A-4147-A177-3AD203B41FA5}">
                      <a16:colId xmlns:a16="http://schemas.microsoft.com/office/drawing/2014/main" val="4060453224"/>
                    </a:ext>
                  </a:extLst>
                </a:gridCol>
              </a:tblGrid>
              <a:tr h="292426">
                <a:tc>
                  <a:txBody>
                    <a:bodyPr/>
                    <a:lstStyle/>
                    <a:p>
                      <a:r>
                        <a:rPr lang="en-AU" b="1" dirty="0"/>
                        <a:t>Clue word</a:t>
                      </a:r>
                    </a:p>
                  </a:txBody>
                  <a:tcPr marL="40640" marR="40640" marT="20320" marB="20320" anchor="ctr">
                    <a:lnL w="9525" cap="flat" cmpd="sng" algn="ctr">
                      <a:solidFill>
                        <a:srgbClr val="B6B6B6"/>
                      </a:solidFill>
                      <a:prstDash val="solid"/>
                      <a:round/>
                      <a:headEnd type="none" w="med" len="med"/>
                      <a:tailEnd type="none" w="med" len="med"/>
                    </a:lnL>
                    <a:lnR w="9525" cap="flat" cmpd="sng" algn="ctr">
                      <a:solidFill>
                        <a:srgbClr val="B6B6B6"/>
                      </a:solidFill>
                      <a:prstDash val="solid"/>
                      <a:round/>
                      <a:headEnd type="none" w="med" len="med"/>
                      <a:tailEnd type="none" w="med" len="med"/>
                    </a:lnR>
                    <a:lnT w="9525" cap="flat" cmpd="sng" algn="ctr">
                      <a:solidFill>
                        <a:srgbClr val="B6B6B6"/>
                      </a:solidFill>
                      <a:prstDash val="solid"/>
                      <a:round/>
                      <a:headEnd type="none" w="med" len="med"/>
                      <a:tailEnd type="none" w="med" len="med"/>
                    </a:lnT>
                    <a:lnB w="9525" cap="flat" cmpd="sng" algn="ctr">
                      <a:solidFill>
                        <a:srgbClr val="B6B6B6"/>
                      </a:solidFill>
                      <a:prstDash val="solid"/>
                      <a:round/>
                      <a:headEnd type="none" w="med" len="med"/>
                      <a:tailEnd type="none" w="med" len="med"/>
                    </a:lnB>
                  </a:tcPr>
                </a:tc>
                <a:tc>
                  <a:txBody>
                    <a:bodyPr/>
                    <a:lstStyle/>
                    <a:p>
                      <a:r>
                        <a:rPr lang="en-AU" sz="1800" b="1" kern="1200" dirty="0">
                          <a:solidFill>
                            <a:schemeClr val="tx1"/>
                          </a:solidFill>
                          <a:latin typeface="+mn-lt"/>
                          <a:ea typeface="+mn-ea"/>
                          <a:cs typeface="+mn-cs"/>
                        </a:rPr>
                        <a:t> Meaning</a:t>
                      </a:r>
                    </a:p>
                  </a:txBody>
                  <a:tcPr marL="40640" marR="40640" marT="20320" marB="20320" anchor="ctr">
                    <a:lnL w="9525" cap="flat" cmpd="sng" algn="ctr">
                      <a:solidFill>
                        <a:srgbClr val="B6B6B6"/>
                      </a:solidFill>
                      <a:prstDash val="solid"/>
                      <a:round/>
                      <a:headEnd type="none" w="med" len="med"/>
                      <a:tailEnd type="none" w="med" len="med"/>
                    </a:lnL>
                    <a:lnR w="9525" cap="flat" cmpd="sng" algn="ctr">
                      <a:solidFill>
                        <a:srgbClr val="B6B6B6"/>
                      </a:solidFill>
                      <a:prstDash val="solid"/>
                      <a:round/>
                      <a:headEnd type="none" w="med" len="med"/>
                      <a:tailEnd type="none" w="med" len="med"/>
                    </a:lnR>
                    <a:lnT w="9525" cap="flat" cmpd="sng" algn="ctr">
                      <a:solidFill>
                        <a:srgbClr val="B6B6B6"/>
                      </a:solidFill>
                      <a:prstDash val="solid"/>
                      <a:round/>
                      <a:headEnd type="none" w="med" len="med"/>
                      <a:tailEnd type="none" w="med" len="med"/>
                    </a:lnT>
                    <a:lnB w="9525" cap="flat" cmpd="sng" algn="ctr">
                      <a:solidFill>
                        <a:srgbClr val="B6B6B6"/>
                      </a:solidFill>
                      <a:prstDash val="solid"/>
                      <a:round/>
                      <a:headEnd type="none" w="med" len="med"/>
                      <a:tailEnd type="none" w="med" len="med"/>
                    </a:lnB>
                  </a:tcPr>
                </a:tc>
                <a:extLst>
                  <a:ext uri="{0D108BD9-81ED-4DB2-BD59-A6C34878D82A}">
                    <a16:rowId xmlns:a16="http://schemas.microsoft.com/office/drawing/2014/main" val="3852277045"/>
                  </a:ext>
                </a:extLst>
              </a:tr>
              <a:tr h="547119">
                <a:tc>
                  <a:txBody>
                    <a:bodyPr/>
                    <a:lstStyle/>
                    <a:p>
                      <a:r>
                        <a:rPr lang="en-AU" sz="1600" dirty="0"/>
                        <a:t>Analyse</a:t>
                      </a:r>
                    </a:p>
                  </a:txBody>
                  <a:tcPr marL="40640" marR="40640" marT="20320" marB="20320" anchor="ctr">
                    <a:lnL w="9525" cap="flat" cmpd="sng" algn="ctr">
                      <a:solidFill>
                        <a:srgbClr val="B6B6B6"/>
                      </a:solidFill>
                      <a:prstDash val="solid"/>
                      <a:round/>
                      <a:headEnd type="none" w="med" len="med"/>
                      <a:tailEnd type="none" w="med" len="med"/>
                    </a:lnL>
                    <a:lnR w="9525" cap="flat" cmpd="sng" algn="ctr">
                      <a:solidFill>
                        <a:srgbClr val="B6B6B6"/>
                      </a:solidFill>
                      <a:prstDash val="solid"/>
                      <a:round/>
                      <a:headEnd type="none" w="med" len="med"/>
                      <a:tailEnd type="none" w="med" len="med"/>
                    </a:lnR>
                    <a:lnT w="9525" cap="flat" cmpd="sng" algn="ctr">
                      <a:solidFill>
                        <a:srgbClr val="B6B6B6"/>
                      </a:solidFill>
                      <a:prstDash val="solid"/>
                      <a:round/>
                      <a:headEnd type="none" w="med" len="med"/>
                      <a:tailEnd type="none" w="med" len="med"/>
                    </a:lnT>
                    <a:lnB w="9525" cap="flat" cmpd="sng" algn="ctr">
                      <a:solidFill>
                        <a:srgbClr val="B6B6B6"/>
                      </a:solidFill>
                      <a:prstDash val="solid"/>
                      <a:round/>
                      <a:headEnd type="none" w="med" len="med"/>
                      <a:tailEnd type="none" w="med" len="med"/>
                    </a:lnB>
                    <a:solidFill>
                      <a:schemeClr val="accent1">
                        <a:lumMod val="50000"/>
                      </a:schemeClr>
                    </a:solidFill>
                  </a:tcPr>
                </a:tc>
                <a:tc>
                  <a:txBody>
                    <a:bodyPr/>
                    <a:lstStyle/>
                    <a:p>
                      <a:r>
                        <a:rPr lang="en-AU" sz="1600" dirty="0"/>
                        <a:t>To find the main ideas, how they are related and why they are important. </a:t>
                      </a:r>
                    </a:p>
                  </a:txBody>
                  <a:tcPr marL="40640" marR="40640" marT="20320" marB="20320" anchor="ctr">
                    <a:lnL w="9525" cap="flat" cmpd="sng" algn="ctr">
                      <a:solidFill>
                        <a:srgbClr val="B6B6B6"/>
                      </a:solidFill>
                      <a:prstDash val="solid"/>
                      <a:round/>
                      <a:headEnd type="none" w="med" len="med"/>
                      <a:tailEnd type="none" w="med" len="med"/>
                    </a:lnL>
                    <a:lnR w="9525" cap="flat" cmpd="sng" algn="ctr">
                      <a:solidFill>
                        <a:srgbClr val="B6B6B6"/>
                      </a:solidFill>
                      <a:prstDash val="solid"/>
                      <a:round/>
                      <a:headEnd type="none" w="med" len="med"/>
                      <a:tailEnd type="none" w="med" len="med"/>
                    </a:lnR>
                    <a:lnT w="9525" cap="flat" cmpd="sng" algn="ctr">
                      <a:solidFill>
                        <a:srgbClr val="B6B6B6"/>
                      </a:solidFill>
                      <a:prstDash val="solid"/>
                      <a:round/>
                      <a:headEnd type="none" w="med" len="med"/>
                      <a:tailEnd type="none" w="med" len="med"/>
                    </a:lnT>
                    <a:lnB w="9525" cap="flat" cmpd="sng" algn="ctr">
                      <a:solidFill>
                        <a:srgbClr val="B6B6B6"/>
                      </a:solidFill>
                      <a:prstDash val="solid"/>
                      <a:round/>
                      <a:headEnd type="none" w="med" len="med"/>
                      <a:tailEnd type="none" w="med" len="med"/>
                    </a:lnB>
                  </a:tcPr>
                </a:tc>
                <a:extLst>
                  <a:ext uri="{0D108BD9-81ED-4DB2-BD59-A6C34878D82A}">
                    <a16:rowId xmlns:a16="http://schemas.microsoft.com/office/drawing/2014/main" val="3507312952"/>
                  </a:ext>
                </a:extLst>
              </a:tr>
              <a:tr h="547119">
                <a:tc>
                  <a:txBody>
                    <a:bodyPr/>
                    <a:lstStyle/>
                    <a:p>
                      <a:r>
                        <a:rPr lang="en-AU" sz="1600" dirty="0"/>
                        <a:t>Comment on</a:t>
                      </a:r>
                    </a:p>
                  </a:txBody>
                  <a:tcPr marL="40640" marR="40640" marT="20320" marB="20320" anchor="ctr">
                    <a:lnL w="9525" cap="flat" cmpd="sng" algn="ctr">
                      <a:solidFill>
                        <a:srgbClr val="B6B6B6"/>
                      </a:solidFill>
                      <a:prstDash val="solid"/>
                      <a:round/>
                      <a:headEnd type="none" w="med" len="med"/>
                      <a:tailEnd type="none" w="med" len="med"/>
                    </a:lnL>
                    <a:lnR w="9525" cap="flat" cmpd="sng" algn="ctr">
                      <a:solidFill>
                        <a:srgbClr val="B6B6B6"/>
                      </a:solidFill>
                      <a:prstDash val="solid"/>
                      <a:round/>
                      <a:headEnd type="none" w="med" len="med"/>
                      <a:tailEnd type="none" w="med" len="med"/>
                    </a:lnR>
                    <a:lnT w="9525" cap="flat" cmpd="sng" algn="ctr">
                      <a:solidFill>
                        <a:srgbClr val="B6B6B6"/>
                      </a:solidFill>
                      <a:prstDash val="solid"/>
                      <a:round/>
                      <a:headEnd type="none" w="med" len="med"/>
                      <a:tailEnd type="none" w="med" len="med"/>
                    </a:lnT>
                    <a:lnB w="9525" cap="flat" cmpd="sng" algn="ctr">
                      <a:solidFill>
                        <a:srgbClr val="B6B6B6"/>
                      </a:solidFill>
                      <a:prstDash val="solid"/>
                      <a:round/>
                      <a:headEnd type="none" w="med" len="med"/>
                      <a:tailEnd type="none" w="med" len="med"/>
                    </a:lnB>
                    <a:solidFill>
                      <a:schemeClr val="accent1">
                        <a:lumMod val="50000"/>
                      </a:schemeClr>
                    </a:solidFill>
                  </a:tcPr>
                </a:tc>
                <a:tc>
                  <a:txBody>
                    <a:bodyPr/>
                    <a:lstStyle/>
                    <a:p>
                      <a:r>
                        <a:rPr lang="en-AU" sz="1600" dirty="0"/>
                        <a:t>To discuss, criticise, or explain its meaning as completely as possible.</a:t>
                      </a:r>
                    </a:p>
                  </a:txBody>
                  <a:tcPr marL="40640" marR="40640" marT="20320" marB="20320" anchor="ctr">
                    <a:lnL w="9525" cap="flat" cmpd="sng" algn="ctr">
                      <a:solidFill>
                        <a:srgbClr val="B6B6B6"/>
                      </a:solidFill>
                      <a:prstDash val="solid"/>
                      <a:round/>
                      <a:headEnd type="none" w="med" len="med"/>
                      <a:tailEnd type="none" w="med" len="med"/>
                    </a:lnL>
                    <a:lnR w="9525" cap="flat" cmpd="sng" algn="ctr">
                      <a:solidFill>
                        <a:srgbClr val="B6B6B6"/>
                      </a:solidFill>
                      <a:prstDash val="solid"/>
                      <a:round/>
                      <a:headEnd type="none" w="med" len="med"/>
                      <a:tailEnd type="none" w="med" len="med"/>
                    </a:lnR>
                    <a:lnT w="9525" cap="flat" cmpd="sng" algn="ctr">
                      <a:solidFill>
                        <a:srgbClr val="B6B6B6"/>
                      </a:solidFill>
                      <a:prstDash val="solid"/>
                      <a:round/>
                      <a:headEnd type="none" w="med" len="med"/>
                      <a:tailEnd type="none" w="med" len="med"/>
                    </a:lnT>
                    <a:lnB w="9525" cap="flat" cmpd="sng" algn="ctr">
                      <a:solidFill>
                        <a:srgbClr val="B6B6B6"/>
                      </a:solidFill>
                      <a:prstDash val="solid"/>
                      <a:round/>
                      <a:headEnd type="none" w="med" len="med"/>
                      <a:tailEnd type="none" w="med" len="med"/>
                    </a:lnB>
                  </a:tcPr>
                </a:tc>
                <a:extLst>
                  <a:ext uri="{0D108BD9-81ED-4DB2-BD59-A6C34878D82A}">
                    <a16:rowId xmlns:a16="http://schemas.microsoft.com/office/drawing/2014/main" val="2527316799"/>
                  </a:ext>
                </a:extLst>
              </a:tr>
              <a:tr h="292426">
                <a:tc>
                  <a:txBody>
                    <a:bodyPr/>
                    <a:lstStyle/>
                    <a:p>
                      <a:r>
                        <a:rPr lang="en-AU" sz="1600" dirty="0"/>
                        <a:t>Compare</a:t>
                      </a:r>
                    </a:p>
                  </a:txBody>
                  <a:tcPr marL="40640" marR="40640" marT="20320" marB="20320" anchor="ctr">
                    <a:lnL w="9525" cap="flat" cmpd="sng" algn="ctr">
                      <a:solidFill>
                        <a:srgbClr val="B6B6B6"/>
                      </a:solidFill>
                      <a:prstDash val="solid"/>
                      <a:round/>
                      <a:headEnd type="none" w="med" len="med"/>
                      <a:tailEnd type="none" w="med" len="med"/>
                    </a:lnL>
                    <a:lnR w="9525" cap="flat" cmpd="sng" algn="ctr">
                      <a:solidFill>
                        <a:srgbClr val="B6B6B6"/>
                      </a:solidFill>
                      <a:prstDash val="solid"/>
                      <a:round/>
                      <a:headEnd type="none" w="med" len="med"/>
                      <a:tailEnd type="none" w="med" len="med"/>
                    </a:lnR>
                    <a:lnT w="9525" cap="flat" cmpd="sng" algn="ctr">
                      <a:solidFill>
                        <a:srgbClr val="B6B6B6"/>
                      </a:solidFill>
                      <a:prstDash val="solid"/>
                      <a:round/>
                      <a:headEnd type="none" w="med" len="med"/>
                      <a:tailEnd type="none" w="med" len="med"/>
                    </a:lnT>
                    <a:lnB w="9525" cap="flat" cmpd="sng" algn="ctr">
                      <a:solidFill>
                        <a:srgbClr val="B6B6B6"/>
                      </a:solidFill>
                      <a:prstDash val="solid"/>
                      <a:round/>
                      <a:headEnd type="none" w="med" len="med"/>
                      <a:tailEnd type="none" w="med" len="med"/>
                    </a:lnB>
                    <a:solidFill>
                      <a:schemeClr val="accent1">
                        <a:lumMod val="50000"/>
                      </a:schemeClr>
                    </a:solidFill>
                  </a:tcPr>
                </a:tc>
                <a:tc>
                  <a:txBody>
                    <a:bodyPr/>
                    <a:lstStyle/>
                    <a:p>
                      <a:r>
                        <a:rPr lang="en-AU" sz="1600" dirty="0"/>
                        <a:t>To show both the differences and the similarities. </a:t>
                      </a:r>
                    </a:p>
                  </a:txBody>
                  <a:tcPr marL="40640" marR="40640" marT="20320" marB="20320" anchor="ctr">
                    <a:lnL w="9525" cap="flat" cmpd="sng" algn="ctr">
                      <a:solidFill>
                        <a:srgbClr val="B6B6B6"/>
                      </a:solidFill>
                      <a:prstDash val="solid"/>
                      <a:round/>
                      <a:headEnd type="none" w="med" len="med"/>
                      <a:tailEnd type="none" w="med" len="med"/>
                    </a:lnL>
                    <a:lnR w="9525" cap="flat" cmpd="sng" algn="ctr">
                      <a:solidFill>
                        <a:srgbClr val="B6B6B6"/>
                      </a:solidFill>
                      <a:prstDash val="solid"/>
                      <a:round/>
                      <a:headEnd type="none" w="med" len="med"/>
                      <a:tailEnd type="none" w="med" len="med"/>
                    </a:lnR>
                    <a:lnT w="9525" cap="flat" cmpd="sng" algn="ctr">
                      <a:solidFill>
                        <a:srgbClr val="B6B6B6"/>
                      </a:solidFill>
                      <a:prstDash val="solid"/>
                      <a:round/>
                      <a:headEnd type="none" w="med" len="med"/>
                      <a:tailEnd type="none" w="med" len="med"/>
                    </a:lnT>
                    <a:lnB w="9525" cap="flat" cmpd="sng" algn="ctr">
                      <a:solidFill>
                        <a:srgbClr val="B6B6B6"/>
                      </a:solidFill>
                      <a:prstDash val="solid"/>
                      <a:round/>
                      <a:headEnd type="none" w="med" len="med"/>
                      <a:tailEnd type="none" w="med" len="med"/>
                    </a:lnB>
                  </a:tcPr>
                </a:tc>
                <a:extLst>
                  <a:ext uri="{0D108BD9-81ED-4DB2-BD59-A6C34878D82A}">
                    <a16:rowId xmlns:a16="http://schemas.microsoft.com/office/drawing/2014/main" val="880869433"/>
                  </a:ext>
                </a:extLst>
              </a:tr>
              <a:tr h="292426">
                <a:tc>
                  <a:txBody>
                    <a:bodyPr/>
                    <a:lstStyle/>
                    <a:p>
                      <a:r>
                        <a:rPr lang="en-AU" sz="1600" dirty="0"/>
                        <a:t>Contrast</a:t>
                      </a:r>
                    </a:p>
                  </a:txBody>
                  <a:tcPr marL="40640" marR="40640" marT="20320" marB="20320" anchor="ctr">
                    <a:lnL w="9525" cap="flat" cmpd="sng" algn="ctr">
                      <a:solidFill>
                        <a:srgbClr val="B6B6B6"/>
                      </a:solidFill>
                      <a:prstDash val="solid"/>
                      <a:round/>
                      <a:headEnd type="none" w="med" len="med"/>
                      <a:tailEnd type="none" w="med" len="med"/>
                    </a:lnL>
                    <a:lnR w="9525" cap="flat" cmpd="sng" algn="ctr">
                      <a:solidFill>
                        <a:srgbClr val="B6B6B6"/>
                      </a:solidFill>
                      <a:prstDash val="solid"/>
                      <a:round/>
                      <a:headEnd type="none" w="med" len="med"/>
                      <a:tailEnd type="none" w="med" len="med"/>
                    </a:lnR>
                    <a:lnT w="9525" cap="flat" cmpd="sng" algn="ctr">
                      <a:solidFill>
                        <a:srgbClr val="B6B6B6"/>
                      </a:solidFill>
                      <a:prstDash val="solid"/>
                      <a:round/>
                      <a:headEnd type="none" w="med" len="med"/>
                      <a:tailEnd type="none" w="med" len="med"/>
                    </a:lnT>
                    <a:lnB w="9525" cap="flat" cmpd="sng" algn="ctr">
                      <a:solidFill>
                        <a:srgbClr val="B6B6B6"/>
                      </a:solidFill>
                      <a:prstDash val="solid"/>
                      <a:round/>
                      <a:headEnd type="none" w="med" len="med"/>
                      <a:tailEnd type="none" w="med" len="med"/>
                    </a:lnB>
                    <a:solidFill>
                      <a:schemeClr val="accent1">
                        <a:lumMod val="50000"/>
                      </a:schemeClr>
                    </a:solidFill>
                  </a:tcPr>
                </a:tc>
                <a:tc>
                  <a:txBody>
                    <a:bodyPr/>
                    <a:lstStyle/>
                    <a:p>
                      <a:r>
                        <a:rPr lang="en-AU" sz="1600" dirty="0"/>
                        <a:t>To compare by showing the differences. </a:t>
                      </a:r>
                    </a:p>
                  </a:txBody>
                  <a:tcPr marL="40640" marR="40640" marT="20320" marB="20320" anchor="ctr">
                    <a:lnL w="9525" cap="flat" cmpd="sng" algn="ctr">
                      <a:solidFill>
                        <a:srgbClr val="B6B6B6"/>
                      </a:solidFill>
                      <a:prstDash val="solid"/>
                      <a:round/>
                      <a:headEnd type="none" w="med" len="med"/>
                      <a:tailEnd type="none" w="med" len="med"/>
                    </a:lnL>
                    <a:lnR w="9525" cap="flat" cmpd="sng" algn="ctr">
                      <a:solidFill>
                        <a:srgbClr val="B6B6B6"/>
                      </a:solidFill>
                      <a:prstDash val="solid"/>
                      <a:round/>
                      <a:headEnd type="none" w="med" len="med"/>
                      <a:tailEnd type="none" w="med" len="med"/>
                    </a:lnR>
                    <a:lnT w="9525" cap="flat" cmpd="sng" algn="ctr">
                      <a:solidFill>
                        <a:srgbClr val="B6B6B6"/>
                      </a:solidFill>
                      <a:prstDash val="solid"/>
                      <a:round/>
                      <a:headEnd type="none" w="med" len="med"/>
                      <a:tailEnd type="none" w="med" len="med"/>
                    </a:lnT>
                    <a:lnB w="9525" cap="flat" cmpd="sng" algn="ctr">
                      <a:solidFill>
                        <a:srgbClr val="B6B6B6"/>
                      </a:solidFill>
                      <a:prstDash val="solid"/>
                      <a:round/>
                      <a:headEnd type="none" w="med" len="med"/>
                      <a:tailEnd type="none" w="med" len="med"/>
                    </a:lnB>
                  </a:tcPr>
                </a:tc>
                <a:extLst>
                  <a:ext uri="{0D108BD9-81ED-4DB2-BD59-A6C34878D82A}">
                    <a16:rowId xmlns:a16="http://schemas.microsoft.com/office/drawing/2014/main" val="1887647344"/>
                  </a:ext>
                </a:extLst>
              </a:tr>
              <a:tr h="801813">
                <a:tc>
                  <a:txBody>
                    <a:bodyPr/>
                    <a:lstStyle/>
                    <a:p>
                      <a:r>
                        <a:rPr lang="en-AU" sz="1600" dirty="0"/>
                        <a:t>Criticise</a:t>
                      </a:r>
                    </a:p>
                  </a:txBody>
                  <a:tcPr marL="40640" marR="40640" marT="20320" marB="20320" anchor="ctr">
                    <a:lnL w="9525" cap="flat" cmpd="sng" algn="ctr">
                      <a:solidFill>
                        <a:srgbClr val="B6B6B6"/>
                      </a:solidFill>
                      <a:prstDash val="solid"/>
                      <a:round/>
                      <a:headEnd type="none" w="med" len="med"/>
                      <a:tailEnd type="none" w="med" len="med"/>
                    </a:lnL>
                    <a:lnR w="9525" cap="flat" cmpd="sng" algn="ctr">
                      <a:solidFill>
                        <a:srgbClr val="B6B6B6"/>
                      </a:solidFill>
                      <a:prstDash val="solid"/>
                      <a:round/>
                      <a:headEnd type="none" w="med" len="med"/>
                      <a:tailEnd type="none" w="med" len="med"/>
                    </a:lnR>
                    <a:lnT w="9525" cap="flat" cmpd="sng" algn="ctr">
                      <a:solidFill>
                        <a:srgbClr val="B6B6B6"/>
                      </a:solidFill>
                      <a:prstDash val="solid"/>
                      <a:round/>
                      <a:headEnd type="none" w="med" len="med"/>
                      <a:tailEnd type="none" w="med" len="med"/>
                    </a:lnT>
                    <a:lnB w="9525" cap="flat" cmpd="sng" algn="ctr">
                      <a:solidFill>
                        <a:srgbClr val="B6B6B6"/>
                      </a:solidFill>
                      <a:prstDash val="solid"/>
                      <a:round/>
                      <a:headEnd type="none" w="med" len="med"/>
                      <a:tailEnd type="none" w="med" len="med"/>
                    </a:lnB>
                    <a:solidFill>
                      <a:schemeClr val="accent1">
                        <a:lumMod val="50000"/>
                      </a:schemeClr>
                    </a:solidFill>
                  </a:tcPr>
                </a:tc>
                <a:tc>
                  <a:txBody>
                    <a:bodyPr/>
                    <a:lstStyle/>
                    <a:p>
                      <a:r>
                        <a:rPr lang="en-AU" sz="1600" dirty="0"/>
                        <a:t>To give your judgement or reasoned opinion of something, showing its good and bad points.  However, it is not necessary to attack. </a:t>
                      </a:r>
                    </a:p>
                  </a:txBody>
                  <a:tcPr marL="40640" marR="40640" marT="20320" marB="20320" anchor="ctr">
                    <a:lnL w="9525" cap="flat" cmpd="sng" algn="ctr">
                      <a:solidFill>
                        <a:srgbClr val="B6B6B6"/>
                      </a:solidFill>
                      <a:prstDash val="solid"/>
                      <a:round/>
                      <a:headEnd type="none" w="med" len="med"/>
                      <a:tailEnd type="none" w="med" len="med"/>
                    </a:lnL>
                    <a:lnR w="9525" cap="flat" cmpd="sng" algn="ctr">
                      <a:solidFill>
                        <a:srgbClr val="B6B6B6"/>
                      </a:solidFill>
                      <a:prstDash val="solid"/>
                      <a:round/>
                      <a:headEnd type="none" w="med" len="med"/>
                      <a:tailEnd type="none" w="med" len="med"/>
                    </a:lnR>
                    <a:lnT w="9525" cap="flat" cmpd="sng" algn="ctr">
                      <a:solidFill>
                        <a:srgbClr val="B6B6B6"/>
                      </a:solidFill>
                      <a:prstDash val="solid"/>
                      <a:round/>
                      <a:headEnd type="none" w="med" len="med"/>
                      <a:tailEnd type="none" w="med" len="med"/>
                    </a:lnT>
                    <a:lnB w="9525" cap="flat" cmpd="sng" algn="ctr">
                      <a:solidFill>
                        <a:srgbClr val="B6B6B6"/>
                      </a:solidFill>
                      <a:prstDash val="solid"/>
                      <a:round/>
                      <a:headEnd type="none" w="med" len="med"/>
                      <a:tailEnd type="none" w="med" len="med"/>
                    </a:lnB>
                  </a:tcPr>
                </a:tc>
                <a:extLst>
                  <a:ext uri="{0D108BD9-81ED-4DB2-BD59-A6C34878D82A}">
                    <a16:rowId xmlns:a16="http://schemas.microsoft.com/office/drawing/2014/main" val="1778394225"/>
                  </a:ext>
                </a:extLst>
              </a:tr>
              <a:tr h="547119">
                <a:tc>
                  <a:txBody>
                    <a:bodyPr/>
                    <a:lstStyle/>
                    <a:p>
                      <a:r>
                        <a:rPr lang="en-AU" sz="1600" dirty="0"/>
                        <a:t>Define</a:t>
                      </a:r>
                    </a:p>
                  </a:txBody>
                  <a:tcPr marL="40640" marR="40640" marT="20320" marB="20320" anchor="ctr">
                    <a:lnL w="9525" cap="flat" cmpd="sng" algn="ctr">
                      <a:solidFill>
                        <a:srgbClr val="B6B6B6"/>
                      </a:solidFill>
                      <a:prstDash val="solid"/>
                      <a:round/>
                      <a:headEnd type="none" w="med" len="med"/>
                      <a:tailEnd type="none" w="med" len="med"/>
                    </a:lnL>
                    <a:lnR w="9525" cap="flat" cmpd="sng" algn="ctr">
                      <a:solidFill>
                        <a:srgbClr val="B6B6B6"/>
                      </a:solidFill>
                      <a:prstDash val="solid"/>
                      <a:round/>
                      <a:headEnd type="none" w="med" len="med"/>
                      <a:tailEnd type="none" w="med" len="med"/>
                    </a:lnR>
                    <a:lnT w="9525" cap="flat" cmpd="sng" algn="ctr">
                      <a:solidFill>
                        <a:srgbClr val="B6B6B6"/>
                      </a:solidFill>
                      <a:prstDash val="solid"/>
                      <a:round/>
                      <a:headEnd type="none" w="med" len="med"/>
                      <a:tailEnd type="none" w="med" len="med"/>
                    </a:lnT>
                    <a:lnB w="9525" cap="flat" cmpd="sng" algn="ctr">
                      <a:solidFill>
                        <a:srgbClr val="B6B6B6"/>
                      </a:solidFill>
                      <a:prstDash val="solid"/>
                      <a:round/>
                      <a:headEnd type="none" w="med" len="med"/>
                      <a:tailEnd type="none" w="med" len="med"/>
                    </a:lnB>
                    <a:solidFill>
                      <a:schemeClr val="accent1">
                        <a:lumMod val="50000"/>
                      </a:schemeClr>
                    </a:solidFill>
                  </a:tcPr>
                </a:tc>
                <a:tc>
                  <a:txBody>
                    <a:bodyPr/>
                    <a:lstStyle/>
                    <a:p>
                      <a:r>
                        <a:rPr lang="en-AU" sz="1600" dirty="0"/>
                        <a:t>To give the formal meaning by distinguishing it from related terms. </a:t>
                      </a:r>
                    </a:p>
                  </a:txBody>
                  <a:tcPr marL="40640" marR="40640" marT="20320" marB="20320" anchor="ctr">
                    <a:lnL w="9525" cap="flat" cmpd="sng" algn="ctr">
                      <a:solidFill>
                        <a:srgbClr val="B6B6B6"/>
                      </a:solidFill>
                      <a:prstDash val="solid"/>
                      <a:round/>
                      <a:headEnd type="none" w="med" len="med"/>
                      <a:tailEnd type="none" w="med" len="med"/>
                    </a:lnL>
                    <a:lnR w="9525" cap="flat" cmpd="sng" algn="ctr">
                      <a:solidFill>
                        <a:srgbClr val="B6B6B6"/>
                      </a:solidFill>
                      <a:prstDash val="solid"/>
                      <a:round/>
                      <a:headEnd type="none" w="med" len="med"/>
                      <a:tailEnd type="none" w="med" len="med"/>
                    </a:lnR>
                    <a:lnT w="9525" cap="flat" cmpd="sng" algn="ctr">
                      <a:solidFill>
                        <a:srgbClr val="B6B6B6"/>
                      </a:solidFill>
                      <a:prstDash val="solid"/>
                      <a:round/>
                      <a:headEnd type="none" w="med" len="med"/>
                      <a:tailEnd type="none" w="med" len="med"/>
                    </a:lnT>
                    <a:lnB w="9525" cap="flat" cmpd="sng" algn="ctr">
                      <a:solidFill>
                        <a:srgbClr val="B6B6B6"/>
                      </a:solidFill>
                      <a:prstDash val="solid"/>
                      <a:round/>
                      <a:headEnd type="none" w="med" len="med"/>
                      <a:tailEnd type="none" w="med" len="med"/>
                    </a:lnB>
                  </a:tcPr>
                </a:tc>
                <a:extLst>
                  <a:ext uri="{0D108BD9-81ED-4DB2-BD59-A6C34878D82A}">
                    <a16:rowId xmlns:a16="http://schemas.microsoft.com/office/drawing/2014/main" val="259249563"/>
                  </a:ext>
                </a:extLst>
              </a:tr>
              <a:tr h="547119">
                <a:tc>
                  <a:txBody>
                    <a:bodyPr/>
                    <a:lstStyle/>
                    <a:p>
                      <a:r>
                        <a:rPr lang="en-AU" sz="1600" dirty="0"/>
                        <a:t>Describe</a:t>
                      </a:r>
                    </a:p>
                  </a:txBody>
                  <a:tcPr marL="40640" marR="40640" marT="20320" marB="20320" anchor="ctr">
                    <a:lnL w="9525" cap="flat" cmpd="sng" algn="ctr">
                      <a:solidFill>
                        <a:srgbClr val="B6B6B6"/>
                      </a:solidFill>
                      <a:prstDash val="solid"/>
                      <a:round/>
                      <a:headEnd type="none" w="med" len="med"/>
                      <a:tailEnd type="none" w="med" len="med"/>
                    </a:lnL>
                    <a:lnR w="9525" cap="flat" cmpd="sng" algn="ctr">
                      <a:solidFill>
                        <a:srgbClr val="B6B6B6"/>
                      </a:solidFill>
                      <a:prstDash val="solid"/>
                      <a:round/>
                      <a:headEnd type="none" w="med" len="med"/>
                      <a:tailEnd type="none" w="med" len="med"/>
                    </a:lnR>
                    <a:lnT w="9525" cap="flat" cmpd="sng" algn="ctr">
                      <a:solidFill>
                        <a:srgbClr val="B6B6B6"/>
                      </a:solidFill>
                      <a:prstDash val="solid"/>
                      <a:round/>
                      <a:headEnd type="none" w="med" len="med"/>
                      <a:tailEnd type="none" w="med" len="med"/>
                    </a:lnT>
                    <a:lnB w="9525" cap="flat" cmpd="sng" algn="ctr">
                      <a:solidFill>
                        <a:srgbClr val="B6B6B6"/>
                      </a:solidFill>
                      <a:prstDash val="solid"/>
                      <a:round/>
                      <a:headEnd type="none" w="med" len="med"/>
                      <a:tailEnd type="none" w="med" len="med"/>
                    </a:lnB>
                    <a:solidFill>
                      <a:schemeClr val="accent1">
                        <a:lumMod val="50000"/>
                      </a:schemeClr>
                    </a:solidFill>
                  </a:tcPr>
                </a:tc>
                <a:tc>
                  <a:txBody>
                    <a:bodyPr/>
                    <a:lstStyle/>
                    <a:p>
                      <a:r>
                        <a:rPr lang="en-AU" sz="1600" dirty="0"/>
                        <a:t>To write a detailed account or verbal picture in a logical sequence or story form. </a:t>
                      </a:r>
                    </a:p>
                  </a:txBody>
                  <a:tcPr marL="40640" marR="40640" marT="20320" marB="20320" anchor="ctr">
                    <a:lnL w="9525" cap="flat" cmpd="sng" algn="ctr">
                      <a:solidFill>
                        <a:srgbClr val="B6B6B6"/>
                      </a:solidFill>
                      <a:prstDash val="solid"/>
                      <a:round/>
                      <a:headEnd type="none" w="med" len="med"/>
                      <a:tailEnd type="none" w="med" len="med"/>
                    </a:lnL>
                    <a:lnR w="9525" cap="flat" cmpd="sng" algn="ctr">
                      <a:solidFill>
                        <a:srgbClr val="B6B6B6"/>
                      </a:solidFill>
                      <a:prstDash val="solid"/>
                      <a:round/>
                      <a:headEnd type="none" w="med" len="med"/>
                      <a:tailEnd type="none" w="med" len="med"/>
                    </a:lnR>
                    <a:lnT w="9525" cap="flat" cmpd="sng" algn="ctr">
                      <a:solidFill>
                        <a:srgbClr val="B6B6B6"/>
                      </a:solidFill>
                      <a:prstDash val="solid"/>
                      <a:round/>
                      <a:headEnd type="none" w="med" len="med"/>
                      <a:tailEnd type="none" w="med" len="med"/>
                    </a:lnT>
                    <a:lnB w="9525" cap="flat" cmpd="sng" algn="ctr">
                      <a:solidFill>
                        <a:srgbClr val="B6B6B6"/>
                      </a:solidFill>
                      <a:prstDash val="solid"/>
                      <a:round/>
                      <a:headEnd type="none" w="med" len="med"/>
                      <a:tailEnd type="none" w="med" len="med"/>
                    </a:lnB>
                  </a:tcPr>
                </a:tc>
                <a:extLst>
                  <a:ext uri="{0D108BD9-81ED-4DB2-BD59-A6C34878D82A}">
                    <a16:rowId xmlns:a16="http://schemas.microsoft.com/office/drawing/2014/main" val="2395242743"/>
                  </a:ext>
                </a:extLst>
              </a:tr>
              <a:tr h="801813">
                <a:tc>
                  <a:txBody>
                    <a:bodyPr/>
                    <a:lstStyle/>
                    <a:p>
                      <a:r>
                        <a:rPr lang="en-AU" sz="1600" b="1" dirty="0">
                          <a:solidFill>
                            <a:srgbClr val="FFFF00"/>
                          </a:solidFill>
                        </a:rPr>
                        <a:t>Discuss</a:t>
                      </a:r>
                    </a:p>
                  </a:txBody>
                  <a:tcPr marL="40640" marR="40640" marT="20320" marB="20320" anchor="ctr">
                    <a:lnL w="9525" cap="flat" cmpd="sng" algn="ctr">
                      <a:solidFill>
                        <a:srgbClr val="B6B6B6"/>
                      </a:solidFill>
                      <a:prstDash val="solid"/>
                      <a:round/>
                      <a:headEnd type="none" w="med" len="med"/>
                      <a:tailEnd type="none" w="med" len="med"/>
                    </a:lnL>
                    <a:lnR w="9525" cap="flat" cmpd="sng" algn="ctr">
                      <a:solidFill>
                        <a:srgbClr val="B6B6B6"/>
                      </a:solidFill>
                      <a:prstDash val="solid"/>
                      <a:round/>
                      <a:headEnd type="none" w="med" len="med"/>
                      <a:tailEnd type="none" w="med" len="med"/>
                    </a:lnR>
                    <a:lnT w="9525" cap="flat" cmpd="sng" algn="ctr">
                      <a:solidFill>
                        <a:srgbClr val="B6B6B6"/>
                      </a:solidFill>
                      <a:prstDash val="solid"/>
                      <a:round/>
                      <a:headEnd type="none" w="med" len="med"/>
                      <a:tailEnd type="none" w="med" len="med"/>
                    </a:lnT>
                    <a:lnB w="9525" cap="flat" cmpd="sng" algn="ctr">
                      <a:solidFill>
                        <a:srgbClr val="B6B6B6"/>
                      </a:solidFill>
                      <a:prstDash val="solid"/>
                      <a:round/>
                      <a:headEnd type="none" w="med" len="med"/>
                      <a:tailEnd type="none" w="med" len="med"/>
                    </a:lnB>
                    <a:solidFill>
                      <a:schemeClr val="accent1">
                        <a:lumMod val="50000"/>
                      </a:schemeClr>
                    </a:solidFill>
                  </a:tcPr>
                </a:tc>
                <a:tc>
                  <a:txBody>
                    <a:bodyPr/>
                    <a:lstStyle/>
                    <a:p>
                      <a:r>
                        <a:rPr lang="en-AU" sz="1600" dirty="0"/>
                        <a:t>To present arguments for and against a point of view and reach a conclusion. The arguments must be supported with appropriate evidence. </a:t>
                      </a:r>
                    </a:p>
                  </a:txBody>
                  <a:tcPr marL="40640" marR="40640" marT="20320" marB="20320" anchor="ctr">
                    <a:lnL w="9525" cap="flat" cmpd="sng" algn="ctr">
                      <a:solidFill>
                        <a:srgbClr val="B6B6B6"/>
                      </a:solidFill>
                      <a:prstDash val="solid"/>
                      <a:round/>
                      <a:headEnd type="none" w="med" len="med"/>
                      <a:tailEnd type="none" w="med" len="med"/>
                    </a:lnL>
                    <a:lnR w="9525" cap="flat" cmpd="sng" algn="ctr">
                      <a:solidFill>
                        <a:srgbClr val="B6B6B6"/>
                      </a:solidFill>
                      <a:prstDash val="solid"/>
                      <a:round/>
                      <a:headEnd type="none" w="med" len="med"/>
                      <a:tailEnd type="none" w="med" len="med"/>
                    </a:lnR>
                    <a:lnT w="9525" cap="flat" cmpd="sng" algn="ctr">
                      <a:solidFill>
                        <a:srgbClr val="B6B6B6"/>
                      </a:solidFill>
                      <a:prstDash val="solid"/>
                      <a:round/>
                      <a:headEnd type="none" w="med" len="med"/>
                      <a:tailEnd type="none" w="med" len="med"/>
                    </a:lnT>
                    <a:lnB w="9525" cap="flat" cmpd="sng" algn="ctr">
                      <a:solidFill>
                        <a:srgbClr val="B6B6B6"/>
                      </a:solidFill>
                      <a:prstDash val="solid"/>
                      <a:round/>
                      <a:headEnd type="none" w="med" len="med"/>
                      <a:tailEnd type="none" w="med" len="med"/>
                    </a:lnB>
                  </a:tcPr>
                </a:tc>
                <a:extLst>
                  <a:ext uri="{0D108BD9-81ED-4DB2-BD59-A6C34878D82A}">
                    <a16:rowId xmlns:a16="http://schemas.microsoft.com/office/drawing/2014/main" val="855097761"/>
                  </a:ext>
                </a:extLst>
              </a:tr>
              <a:tr h="10565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tx1"/>
                          </a:solidFill>
                          <a:latin typeface="+mn-lt"/>
                          <a:ea typeface="+mn-ea"/>
                          <a:cs typeface="+mn-cs"/>
                        </a:rPr>
                        <a:t>Evaluate</a:t>
                      </a:r>
                    </a:p>
                  </a:txBody>
                  <a:tcPr marL="40640" marR="40640" marT="20320" marB="20320" anchor="ctr">
                    <a:lnL w="9525" cap="flat" cmpd="sng" algn="ctr">
                      <a:solidFill>
                        <a:srgbClr val="B6B6B6"/>
                      </a:solidFill>
                      <a:prstDash val="solid"/>
                      <a:round/>
                      <a:headEnd type="none" w="med" len="med"/>
                      <a:tailEnd type="none" w="med" len="med"/>
                    </a:lnL>
                    <a:lnR w="9525" cap="flat" cmpd="sng" algn="ctr">
                      <a:solidFill>
                        <a:srgbClr val="B6B6B6"/>
                      </a:solidFill>
                      <a:prstDash val="solid"/>
                      <a:round/>
                      <a:headEnd type="none" w="med" len="med"/>
                      <a:tailEnd type="none" w="med" len="med"/>
                    </a:lnR>
                    <a:lnT w="9525" cap="flat" cmpd="sng" algn="ctr">
                      <a:solidFill>
                        <a:srgbClr val="B6B6B6"/>
                      </a:solidFill>
                      <a:prstDash val="solid"/>
                      <a:round/>
                      <a:headEnd type="none" w="med" len="med"/>
                      <a:tailEnd type="none" w="med" len="med"/>
                    </a:lnT>
                    <a:lnB w="9525" cap="flat" cmpd="sng" algn="ctr">
                      <a:solidFill>
                        <a:srgbClr val="B6B6B6"/>
                      </a:solidFill>
                      <a:prstDash val="solid"/>
                      <a:round/>
                      <a:headEnd type="none" w="med" len="med"/>
                      <a:tailEnd type="none" w="med" len="med"/>
                    </a:lnB>
                    <a:solidFill>
                      <a:schemeClr val="accent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tx1"/>
                          </a:solidFill>
                          <a:latin typeface="+mn-lt"/>
                          <a:ea typeface="+mn-ea"/>
                          <a:cs typeface="+mn-cs"/>
                        </a:rPr>
                        <a:t>To give an opinion, supported by some expert opinions, of the truth or importance of a concept. Show the advantages and disadvantages. </a:t>
                      </a:r>
                    </a:p>
                    <a:p>
                      <a:endParaRPr lang="en-AU" sz="1600" dirty="0"/>
                    </a:p>
                  </a:txBody>
                  <a:tcPr marL="40640" marR="40640" marT="20320" marB="20320" anchor="ctr">
                    <a:lnL w="9525" cap="flat" cmpd="sng" algn="ctr">
                      <a:solidFill>
                        <a:srgbClr val="B6B6B6"/>
                      </a:solidFill>
                      <a:prstDash val="solid"/>
                      <a:round/>
                      <a:headEnd type="none" w="med" len="med"/>
                      <a:tailEnd type="none" w="med" len="med"/>
                    </a:lnL>
                    <a:lnR w="9525" cap="flat" cmpd="sng" algn="ctr">
                      <a:solidFill>
                        <a:srgbClr val="B6B6B6"/>
                      </a:solidFill>
                      <a:prstDash val="solid"/>
                      <a:round/>
                      <a:headEnd type="none" w="med" len="med"/>
                      <a:tailEnd type="none" w="med" len="med"/>
                    </a:lnR>
                    <a:lnT w="9525" cap="flat" cmpd="sng" algn="ctr">
                      <a:solidFill>
                        <a:srgbClr val="B6B6B6"/>
                      </a:solidFill>
                      <a:prstDash val="solid"/>
                      <a:round/>
                      <a:headEnd type="none" w="med" len="med"/>
                      <a:tailEnd type="none" w="med" len="med"/>
                    </a:lnT>
                    <a:lnB w="9525" cap="flat" cmpd="sng" algn="ctr">
                      <a:solidFill>
                        <a:srgbClr val="B6B6B6"/>
                      </a:solidFill>
                      <a:prstDash val="solid"/>
                      <a:round/>
                      <a:headEnd type="none" w="med" len="med"/>
                      <a:tailEnd type="none" w="med" len="med"/>
                    </a:lnB>
                  </a:tcPr>
                </a:tc>
                <a:extLst>
                  <a:ext uri="{0D108BD9-81ED-4DB2-BD59-A6C34878D82A}">
                    <a16:rowId xmlns:a16="http://schemas.microsoft.com/office/drawing/2014/main" val="363346830"/>
                  </a:ext>
                </a:extLst>
              </a:tr>
            </a:tbl>
          </a:graphicData>
        </a:graphic>
      </p:graphicFrame>
      <p:graphicFrame>
        <p:nvGraphicFramePr>
          <p:cNvPr id="7" name="Content Placeholder 6">
            <a:extLst>
              <a:ext uri="{FF2B5EF4-FFF2-40B4-BE49-F238E27FC236}">
                <a16:creationId xmlns:a16="http://schemas.microsoft.com/office/drawing/2014/main" id="{0DF8D889-E85C-43D8-B16D-EFAC5046753C}"/>
              </a:ext>
            </a:extLst>
          </p:cNvPr>
          <p:cNvGraphicFramePr>
            <a:graphicFrameLocks noGrp="1"/>
          </p:cNvGraphicFramePr>
          <p:nvPr>
            <p:ph sz="half" idx="2"/>
            <p:extLst>
              <p:ext uri="{D42A27DB-BD31-4B8C-83A1-F6EECF244321}">
                <p14:modId xmlns:p14="http://schemas.microsoft.com/office/powerpoint/2010/main" val="1926389229"/>
              </p:ext>
            </p:extLst>
          </p:nvPr>
        </p:nvGraphicFramePr>
        <p:xfrm>
          <a:off x="6570733" y="1171536"/>
          <a:ext cx="4725748" cy="4933746"/>
        </p:xfrm>
        <a:graphic>
          <a:graphicData uri="http://schemas.openxmlformats.org/drawingml/2006/table">
            <a:tbl>
              <a:tblPr/>
              <a:tblGrid>
                <a:gridCol w="825387">
                  <a:extLst>
                    <a:ext uri="{9D8B030D-6E8A-4147-A177-3AD203B41FA5}">
                      <a16:colId xmlns:a16="http://schemas.microsoft.com/office/drawing/2014/main" val="3006348516"/>
                    </a:ext>
                  </a:extLst>
                </a:gridCol>
                <a:gridCol w="3900361">
                  <a:extLst>
                    <a:ext uri="{9D8B030D-6E8A-4147-A177-3AD203B41FA5}">
                      <a16:colId xmlns:a16="http://schemas.microsoft.com/office/drawing/2014/main" val="466648844"/>
                    </a:ext>
                  </a:extLst>
                </a:gridCol>
              </a:tblGrid>
              <a:tr h="389028">
                <a:tc>
                  <a:txBody>
                    <a:bodyPr/>
                    <a:lstStyle/>
                    <a:p>
                      <a:r>
                        <a:rPr lang="en-AU" sz="1600" b="1" kern="1200" dirty="0">
                          <a:solidFill>
                            <a:srgbClr val="FFFF00"/>
                          </a:solidFill>
                          <a:latin typeface="+mn-lt"/>
                          <a:ea typeface="+mn-ea"/>
                          <a:cs typeface="+mn-cs"/>
                        </a:rPr>
                        <a:t>Explain</a:t>
                      </a:r>
                    </a:p>
                  </a:txBody>
                  <a:tcPr marL="21198" marR="21198" marT="10599" marB="10599" anchor="ctr">
                    <a:lnL w="9525" cap="flat" cmpd="sng" algn="ctr">
                      <a:solidFill>
                        <a:srgbClr val="B6B6B6"/>
                      </a:solidFill>
                      <a:prstDash val="solid"/>
                      <a:round/>
                      <a:headEnd type="none" w="med" len="med"/>
                      <a:tailEnd type="none" w="med" len="med"/>
                    </a:lnL>
                    <a:lnR w="9525" cap="flat" cmpd="sng" algn="ctr">
                      <a:solidFill>
                        <a:srgbClr val="B6B6B6"/>
                      </a:solidFill>
                      <a:prstDash val="solid"/>
                      <a:round/>
                      <a:headEnd type="none" w="med" len="med"/>
                      <a:tailEnd type="none" w="med" len="med"/>
                    </a:lnR>
                    <a:lnT w="9525" cap="flat" cmpd="sng" algn="ctr">
                      <a:solidFill>
                        <a:srgbClr val="B6B6B6"/>
                      </a:solidFill>
                      <a:prstDash val="solid"/>
                      <a:round/>
                      <a:headEnd type="none" w="med" len="med"/>
                      <a:tailEnd type="none" w="med" len="med"/>
                    </a:lnT>
                    <a:lnB w="9525" cap="flat" cmpd="sng" algn="ctr">
                      <a:solidFill>
                        <a:srgbClr val="B6B6B6"/>
                      </a:solidFill>
                      <a:prstDash val="solid"/>
                      <a:round/>
                      <a:headEnd type="none" w="med" len="med"/>
                      <a:tailEnd type="none" w="med" len="med"/>
                    </a:lnB>
                    <a:solidFill>
                      <a:schemeClr val="accent1">
                        <a:lumMod val="50000"/>
                      </a:schemeClr>
                    </a:solidFill>
                  </a:tcPr>
                </a:tc>
                <a:tc>
                  <a:txBody>
                    <a:bodyPr/>
                    <a:lstStyle/>
                    <a:p>
                      <a:r>
                        <a:rPr lang="en-AU" sz="1600" kern="1200" dirty="0">
                          <a:solidFill>
                            <a:schemeClr val="tx1"/>
                          </a:solidFill>
                          <a:latin typeface="+mn-lt"/>
                          <a:ea typeface="+mn-ea"/>
                          <a:cs typeface="+mn-cs"/>
                        </a:rPr>
                        <a:t>To make an idea or situation clear to someone by describing it in more detail or revealing relevant facts.</a:t>
                      </a:r>
                    </a:p>
                  </a:txBody>
                  <a:tcPr marL="21198" marR="21198" marT="10599" marB="10599" anchor="ctr">
                    <a:lnL w="9525" cap="flat" cmpd="sng" algn="ctr">
                      <a:solidFill>
                        <a:srgbClr val="B6B6B6"/>
                      </a:solidFill>
                      <a:prstDash val="solid"/>
                      <a:round/>
                      <a:headEnd type="none" w="med" len="med"/>
                      <a:tailEnd type="none" w="med" len="med"/>
                    </a:lnL>
                    <a:lnR w="9525" cap="flat" cmpd="sng" algn="ctr">
                      <a:solidFill>
                        <a:srgbClr val="B6B6B6"/>
                      </a:solidFill>
                      <a:prstDash val="solid"/>
                      <a:round/>
                      <a:headEnd type="none" w="med" len="med"/>
                      <a:tailEnd type="none" w="med" len="med"/>
                    </a:lnR>
                    <a:lnT w="9525" cap="flat" cmpd="sng" algn="ctr">
                      <a:solidFill>
                        <a:srgbClr val="B6B6B6"/>
                      </a:solidFill>
                      <a:prstDash val="solid"/>
                      <a:round/>
                      <a:headEnd type="none" w="med" len="med"/>
                      <a:tailEnd type="none" w="med" len="med"/>
                    </a:lnT>
                    <a:lnB w="9525" cap="flat" cmpd="sng" algn="ctr">
                      <a:solidFill>
                        <a:srgbClr val="B6B6B6"/>
                      </a:solidFill>
                      <a:prstDash val="solid"/>
                      <a:round/>
                      <a:headEnd type="none" w="med" len="med"/>
                      <a:tailEnd type="none" w="med" len="med"/>
                    </a:lnB>
                  </a:tcPr>
                </a:tc>
                <a:extLst>
                  <a:ext uri="{0D108BD9-81ED-4DB2-BD59-A6C34878D82A}">
                    <a16:rowId xmlns:a16="http://schemas.microsoft.com/office/drawing/2014/main" val="1491956338"/>
                  </a:ext>
                </a:extLst>
              </a:tr>
              <a:tr h="389028">
                <a:tc>
                  <a:txBody>
                    <a:bodyPr/>
                    <a:lstStyle/>
                    <a:p>
                      <a:r>
                        <a:rPr lang="en-AU" sz="1600" kern="1200" dirty="0">
                          <a:solidFill>
                            <a:schemeClr val="tx1"/>
                          </a:solidFill>
                          <a:latin typeface="+mn-lt"/>
                          <a:ea typeface="+mn-ea"/>
                          <a:cs typeface="+mn-cs"/>
                        </a:rPr>
                        <a:t>Interpret</a:t>
                      </a:r>
                    </a:p>
                  </a:txBody>
                  <a:tcPr marL="21198" marR="21198" marT="10599" marB="10599" anchor="ctr">
                    <a:lnL w="9525" cap="flat" cmpd="sng" algn="ctr">
                      <a:solidFill>
                        <a:srgbClr val="B6B6B6"/>
                      </a:solidFill>
                      <a:prstDash val="solid"/>
                      <a:round/>
                      <a:headEnd type="none" w="med" len="med"/>
                      <a:tailEnd type="none" w="med" len="med"/>
                    </a:lnL>
                    <a:lnR w="9525" cap="flat" cmpd="sng" algn="ctr">
                      <a:solidFill>
                        <a:srgbClr val="B6B6B6"/>
                      </a:solidFill>
                      <a:prstDash val="solid"/>
                      <a:round/>
                      <a:headEnd type="none" w="med" len="med"/>
                      <a:tailEnd type="none" w="med" len="med"/>
                    </a:lnR>
                    <a:lnT w="9525" cap="flat" cmpd="sng" algn="ctr">
                      <a:solidFill>
                        <a:srgbClr val="B6B6B6"/>
                      </a:solidFill>
                      <a:prstDash val="solid"/>
                      <a:round/>
                      <a:headEnd type="none" w="med" len="med"/>
                      <a:tailEnd type="none" w="med" len="med"/>
                    </a:lnT>
                    <a:lnB w="9525" cap="flat" cmpd="sng" algn="ctr">
                      <a:solidFill>
                        <a:srgbClr val="B6B6B6"/>
                      </a:solidFill>
                      <a:prstDash val="solid"/>
                      <a:round/>
                      <a:headEnd type="none" w="med" len="med"/>
                      <a:tailEnd type="none" w="med" len="med"/>
                    </a:lnB>
                    <a:solidFill>
                      <a:schemeClr val="accent1">
                        <a:lumMod val="50000"/>
                      </a:schemeClr>
                    </a:solidFill>
                  </a:tcPr>
                </a:tc>
                <a:tc>
                  <a:txBody>
                    <a:bodyPr/>
                    <a:lstStyle/>
                    <a:p>
                      <a:r>
                        <a:rPr lang="en-AU" sz="1600" kern="1200" dirty="0">
                          <a:solidFill>
                            <a:schemeClr val="tx1"/>
                          </a:solidFill>
                          <a:latin typeface="+mn-lt"/>
                          <a:ea typeface="+mn-ea"/>
                          <a:cs typeface="+mn-cs"/>
                        </a:rPr>
                        <a:t>To give the meaning using examples and personal comments to make something clear. </a:t>
                      </a:r>
                    </a:p>
                  </a:txBody>
                  <a:tcPr marL="21198" marR="21198" marT="10599" marB="10599" anchor="ctr">
                    <a:lnL w="9525" cap="flat" cmpd="sng" algn="ctr">
                      <a:solidFill>
                        <a:srgbClr val="B6B6B6"/>
                      </a:solidFill>
                      <a:prstDash val="solid"/>
                      <a:round/>
                      <a:headEnd type="none" w="med" len="med"/>
                      <a:tailEnd type="none" w="med" len="med"/>
                    </a:lnL>
                    <a:lnR w="9525" cap="flat" cmpd="sng" algn="ctr">
                      <a:solidFill>
                        <a:srgbClr val="B6B6B6"/>
                      </a:solidFill>
                      <a:prstDash val="solid"/>
                      <a:round/>
                      <a:headEnd type="none" w="med" len="med"/>
                      <a:tailEnd type="none" w="med" len="med"/>
                    </a:lnR>
                    <a:lnT w="9525" cap="flat" cmpd="sng" algn="ctr">
                      <a:solidFill>
                        <a:srgbClr val="B6B6B6"/>
                      </a:solidFill>
                      <a:prstDash val="solid"/>
                      <a:round/>
                      <a:headEnd type="none" w="med" len="med"/>
                      <a:tailEnd type="none" w="med" len="med"/>
                    </a:lnT>
                    <a:lnB w="9525" cap="flat" cmpd="sng" algn="ctr">
                      <a:solidFill>
                        <a:srgbClr val="B6B6B6"/>
                      </a:solidFill>
                      <a:prstDash val="solid"/>
                      <a:round/>
                      <a:headEnd type="none" w="med" len="med"/>
                      <a:tailEnd type="none" w="med" len="med"/>
                    </a:lnB>
                  </a:tcPr>
                </a:tc>
                <a:extLst>
                  <a:ext uri="{0D108BD9-81ED-4DB2-BD59-A6C34878D82A}">
                    <a16:rowId xmlns:a16="http://schemas.microsoft.com/office/drawing/2014/main" val="3129857214"/>
                  </a:ext>
                </a:extLst>
              </a:tr>
              <a:tr h="389028">
                <a:tc>
                  <a:txBody>
                    <a:bodyPr/>
                    <a:lstStyle/>
                    <a:p>
                      <a:r>
                        <a:rPr lang="en-AU" sz="1800" kern="1200" dirty="0">
                          <a:solidFill>
                            <a:schemeClr val="tx1"/>
                          </a:solidFill>
                          <a:latin typeface="+mn-lt"/>
                          <a:ea typeface="+mn-ea"/>
                          <a:cs typeface="+mn-cs"/>
                        </a:rPr>
                        <a:t>Justify</a:t>
                      </a:r>
                    </a:p>
                  </a:txBody>
                  <a:tcPr marL="21198" marR="21198" marT="10599" marB="10599" anchor="ctr">
                    <a:lnL w="9525" cap="flat" cmpd="sng" algn="ctr">
                      <a:solidFill>
                        <a:srgbClr val="B6B6B6"/>
                      </a:solidFill>
                      <a:prstDash val="solid"/>
                      <a:round/>
                      <a:headEnd type="none" w="med" len="med"/>
                      <a:tailEnd type="none" w="med" len="med"/>
                    </a:lnL>
                    <a:lnR w="9525" cap="flat" cmpd="sng" algn="ctr">
                      <a:solidFill>
                        <a:srgbClr val="B6B6B6"/>
                      </a:solidFill>
                      <a:prstDash val="solid"/>
                      <a:round/>
                      <a:headEnd type="none" w="med" len="med"/>
                      <a:tailEnd type="none" w="med" len="med"/>
                    </a:lnR>
                    <a:lnT w="9525" cap="flat" cmpd="sng" algn="ctr">
                      <a:solidFill>
                        <a:srgbClr val="B6B6B6"/>
                      </a:solidFill>
                      <a:prstDash val="solid"/>
                      <a:round/>
                      <a:headEnd type="none" w="med" len="med"/>
                      <a:tailEnd type="none" w="med" len="med"/>
                    </a:lnT>
                    <a:lnB w="9525" cap="flat" cmpd="sng" algn="ctr">
                      <a:solidFill>
                        <a:srgbClr val="B6B6B6"/>
                      </a:solidFill>
                      <a:prstDash val="solid"/>
                      <a:round/>
                      <a:headEnd type="none" w="med" len="med"/>
                      <a:tailEnd type="none" w="med" len="med"/>
                    </a:lnB>
                    <a:solidFill>
                      <a:schemeClr val="accent1">
                        <a:lumMod val="50000"/>
                      </a:schemeClr>
                    </a:solidFill>
                  </a:tcPr>
                </a:tc>
                <a:tc>
                  <a:txBody>
                    <a:bodyPr/>
                    <a:lstStyle/>
                    <a:p>
                      <a:r>
                        <a:rPr lang="en-AU" sz="1800" kern="1200" dirty="0">
                          <a:solidFill>
                            <a:schemeClr val="tx1"/>
                          </a:solidFill>
                          <a:latin typeface="+mn-lt"/>
                          <a:ea typeface="+mn-ea"/>
                          <a:cs typeface="+mn-cs"/>
                        </a:rPr>
                        <a:t>To give a statement of why you think something is so. Give reasons for your statement or conclusion. </a:t>
                      </a:r>
                    </a:p>
                  </a:txBody>
                  <a:tcPr marL="21198" marR="21198" marT="10599" marB="10599" anchor="ctr">
                    <a:lnL w="9525" cap="flat" cmpd="sng" algn="ctr">
                      <a:solidFill>
                        <a:srgbClr val="B6B6B6"/>
                      </a:solidFill>
                      <a:prstDash val="solid"/>
                      <a:round/>
                      <a:headEnd type="none" w="med" len="med"/>
                      <a:tailEnd type="none" w="med" len="med"/>
                    </a:lnL>
                    <a:lnR w="9525" cap="flat" cmpd="sng" algn="ctr">
                      <a:solidFill>
                        <a:srgbClr val="B6B6B6"/>
                      </a:solidFill>
                      <a:prstDash val="solid"/>
                      <a:round/>
                      <a:headEnd type="none" w="med" len="med"/>
                      <a:tailEnd type="none" w="med" len="med"/>
                    </a:lnR>
                    <a:lnT w="9525" cap="flat" cmpd="sng" algn="ctr">
                      <a:solidFill>
                        <a:srgbClr val="B6B6B6"/>
                      </a:solidFill>
                      <a:prstDash val="solid"/>
                      <a:round/>
                      <a:headEnd type="none" w="med" len="med"/>
                      <a:tailEnd type="none" w="med" len="med"/>
                    </a:lnT>
                    <a:lnB w="9525" cap="flat" cmpd="sng" algn="ctr">
                      <a:solidFill>
                        <a:srgbClr val="B6B6B6"/>
                      </a:solidFill>
                      <a:prstDash val="solid"/>
                      <a:round/>
                      <a:headEnd type="none" w="med" len="med"/>
                      <a:tailEnd type="none" w="med" len="med"/>
                    </a:lnB>
                  </a:tcPr>
                </a:tc>
                <a:extLst>
                  <a:ext uri="{0D108BD9-81ED-4DB2-BD59-A6C34878D82A}">
                    <a16:rowId xmlns:a16="http://schemas.microsoft.com/office/drawing/2014/main" val="3793064355"/>
                  </a:ext>
                </a:extLst>
              </a:tr>
              <a:tr h="565191">
                <a:tc>
                  <a:txBody>
                    <a:bodyPr/>
                    <a:lstStyle/>
                    <a:p>
                      <a:r>
                        <a:rPr lang="en-AU" sz="1800" kern="1200" dirty="0">
                          <a:solidFill>
                            <a:schemeClr val="tx1"/>
                          </a:solidFill>
                          <a:latin typeface="+mn-lt"/>
                          <a:ea typeface="+mn-ea"/>
                          <a:cs typeface="+mn-cs"/>
                        </a:rPr>
                        <a:t>Outline</a:t>
                      </a:r>
                    </a:p>
                  </a:txBody>
                  <a:tcPr marL="21198" marR="21198" marT="10599" marB="10599" anchor="ctr">
                    <a:lnL w="9525" cap="flat" cmpd="sng" algn="ctr">
                      <a:solidFill>
                        <a:srgbClr val="B6B6B6"/>
                      </a:solidFill>
                      <a:prstDash val="solid"/>
                      <a:round/>
                      <a:headEnd type="none" w="med" len="med"/>
                      <a:tailEnd type="none" w="med" len="med"/>
                    </a:lnL>
                    <a:lnR w="9525" cap="flat" cmpd="sng" algn="ctr">
                      <a:solidFill>
                        <a:srgbClr val="B6B6B6"/>
                      </a:solidFill>
                      <a:prstDash val="solid"/>
                      <a:round/>
                      <a:headEnd type="none" w="med" len="med"/>
                      <a:tailEnd type="none" w="med" len="med"/>
                    </a:lnR>
                    <a:lnT w="9525" cap="flat" cmpd="sng" algn="ctr">
                      <a:solidFill>
                        <a:srgbClr val="B6B6B6"/>
                      </a:solidFill>
                      <a:prstDash val="solid"/>
                      <a:round/>
                      <a:headEnd type="none" w="med" len="med"/>
                      <a:tailEnd type="none" w="med" len="med"/>
                    </a:lnT>
                    <a:lnB w="9525" cap="flat" cmpd="sng" algn="ctr">
                      <a:solidFill>
                        <a:srgbClr val="B6B6B6"/>
                      </a:solidFill>
                      <a:prstDash val="solid"/>
                      <a:round/>
                      <a:headEnd type="none" w="med" len="med"/>
                      <a:tailEnd type="none" w="med" len="med"/>
                    </a:lnB>
                    <a:solidFill>
                      <a:schemeClr val="accent1">
                        <a:lumMod val="50000"/>
                      </a:schemeClr>
                    </a:solidFill>
                  </a:tcPr>
                </a:tc>
                <a:tc>
                  <a:txBody>
                    <a:bodyPr/>
                    <a:lstStyle/>
                    <a:p>
                      <a:r>
                        <a:rPr lang="en-AU" sz="1800" kern="1200" dirty="0">
                          <a:solidFill>
                            <a:schemeClr val="tx1"/>
                          </a:solidFill>
                          <a:latin typeface="+mn-lt"/>
                          <a:ea typeface="+mn-ea"/>
                          <a:cs typeface="+mn-cs"/>
                        </a:rPr>
                        <a:t>To give a general summary: main ideas supported by secondary facts. Show the organisation of the idea. </a:t>
                      </a:r>
                    </a:p>
                  </a:txBody>
                  <a:tcPr marL="21198" marR="21198" marT="10599" marB="10599" anchor="ctr">
                    <a:lnL w="9525" cap="flat" cmpd="sng" algn="ctr">
                      <a:solidFill>
                        <a:srgbClr val="B6B6B6"/>
                      </a:solidFill>
                      <a:prstDash val="solid"/>
                      <a:round/>
                      <a:headEnd type="none" w="med" len="med"/>
                      <a:tailEnd type="none" w="med" len="med"/>
                    </a:lnL>
                    <a:lnR w="9525" cap="flat" cmpd="sng" algn="ctr">
                      <a:solidFill>
                        <a:srgbClr val="B6B6B6"/>
                      </a:solidFill>
                      <a:prstDash val="solid"/>
                      <a:round/>
                      <a:headEnd type="none" w="med" len="med"/>
                      <a:tailEnd type="none" w="med" len="med"/>
                    </a:lnR>
                    <a:lnT w="9525" cap="flat" cmpd="sng" algn="ctr">
                      <a:solidFill>
                        <a:srgbClr val="B6B6B6"/>
                      </a:solidFill>
                      <a:prstDash val="solid"/>
                      <a:round/>
                      <a:headEnd type="none" w="med" len="med"/>
                      <a:tailEnd type="none" w="med" len="med"/>
                    </a:lnT>
                    <a:lnB w="9525" cap="flat" cmpd="sng" algn="ctr">
                      <a:solidFill>
                        <a:srgbClr val="B6B6B6"/>
                      </a:solidFill>
                      <a:prstDash val="solid"/>
                      <a:round/>
                      <a:headEnd type="none" w="med" len="med"/>
                      <a:tailEnd type="none" w="med" len="med"/>
                    </a:lnB>
                  </a:tcPr>
                </a:tc>
                <a:extLst>
                  <a:ext uri="{0D108BD9-81ED-4DB2-BD59-A6C34878D82A}">
                    <a16:rowId xmlns:a16="http://schemas.microsoft.com/office/drawing/2014/main" val="1474885792"/>
                  </a:ext>
                </a:extLst>
              </a:tr>
              <a:tr h="389028">
                <a:tc>
                  <a:txBody>
                    <a:bodyPr/>
                    <a:lstStyle/>
                    <a:p>
                      <a:r>
                        <a:rPr lang="en-AU" sz="1800" kern="1200" dirty="0">
                          <a:solidFill>
                            <a:schemeClr val="tx1"/>
                          </a:solidFill>
                          <a:latin typeface="+mn-lt"/>
                          <a:ea typeface="+mn-ea"/>
                          <a:cs typeface="+mn-cs"/>
                        </a:rPr>
                        <a:t>Relate</a:t>
                      </a:r>
                    </a:p>
                  </a:txBody>
                  <a:tcPr marL="21198" marR="21198" marT="10599" marB="10599" anchor="ctr">
                    <a:lnL w="9525" cap="flat" cmpd="sng" algn="ctr">
                      <a:solidFill>
                        <a:srgbClr val="B6B6B6"/>
                      </a:solidFill>
                      <a:prstDash val="solid"/>
                      <a:round/>
                      <a:headEnd type="none" w="med" len="med"/>
                      <a:tailEnd type="none" w="med" len="med"/>
                    </a:lnL>
                    <a:lnR w="9525" cap="flat" cmpd="sng" algn="ctr">
                      <a:solidFill>
                        <a:srgbClr val="B6B6B6"/>
                      </a:solidFill>
                      <a:prstDash val="solid"/>
                      <a:round/>
                      <a:headEnd type="none" w="med" len="med"/>
                      <a:tailEnd type="none" w="med" len="med"/>
                    </a:lnR>
                    <a:lnT w="9525" cap="flat" cmpd="sng" algn="ctr">
                      <a:solidFill>
                        <a:srgbClr val="B6B6B6"/>
                      </a:solidFill>
                      <a:prstDash val="solid"/>
                      <a:round/>
                      <a:headEnd type="none" w="med" len="med"/>
                      <a:tailEnd type="none" w="med" len="med"/>
                    </a:lnT>
                    <a:lnB w="9525" cap="flat" cmpd="sng" algn="ctr">
                      <a:solidFill>
                        <a:srgbClr val="B6B6B6"/>
                      </a:solidFill>
                      <a:prstDash val="solid"/>
                      <a:round/>
                      <a:headEnd type="none" w="med" len="med"/>
                      <a:tailEnd type="none" w="med" len="med"/>
                    </a:lnB>
                    <a:solidFill>
                      <a:schemeClr val="accent1">
                        <a:lumMod val="50000"/>
                      </a:schemeClr>
                    </a:solidFill>
                  </a:tcPr>
                </a:tc>
                <a:tc>
                  <a:txBody>
                    <a:bodyPr/>
                    <a:lstStyle/>
                    <a:p>
                      <a:r>
                        <a:rPr lang="en-AU" sz="1800" kern="1200" dirty="0">
                          <a:solidFill>
                            <a:schemeClr val="tx1"/>
                          </a:solidFill>
                          <a:latin typeface="+mn-lt"/>
                          <a:ea typeface="+mn-ea"/>
                          <a:cs typeface="+mn-cs"/>
                        </a:rPr>
                        <a:t>To show the connection between things, telling how one causes or is like another. </a:t>
                      </a:r>
                    </a:p>
                  </a:txBody>
                  <a:tcPr marL="21198" marR="21198" marT="10599" marB="10599" anchor="ctr">
                    <a:lnL w="9525" cap="flat" cmpd="sng" algn="ctr">
                      <a:solidFill>
                        <a:srgbClr val="B6B6B6"/>
                      </a:solidFill>
                      <a:prstDash val="solid"/>
                      <a:round/>
                      <a:headEnd type="none" w="med" len="med"/>
                      <a:tailEnd type="none" w="med" len="med"/>
                    </a:lnL>
                    <a:lnR w="9525" cap="flat" cmpd="sng" algn="ctr">
                      <a:solidFill>
                        <a:srgbClr val="B6B6B6"/>
                      </a:solidFill>
                      <a:prstDash val="solid"/>
                      <a:round/>
                      <a:headEnd type="none" w="med" len="med"/>
                      <a:tailEnd type="none" w="med" len="med"/>
                    </a:lnR>
                    <a:lnT w="9525" cap="flat" cmpd="sng" algn="ctr">
                      <a:solidFill>
                        <a:srgbClr val="B6B6B6"/>
                      </a:solidFill>
                      <a:prstDash val="solid"/>
                      <a:round/>
                      <a:headEnd type="none" w="med" len="med"/>
                      <a:tailEnd type="none" w="med" len="med"/>
                    </a:lnT>
                    <a:lnB w="9525" cap="flat" cmpd="sng" algn="ctr">
                      <a:solidFill>
                        <a:srgbClr val="B6B6B6"/>
                      </a:solidFill>
                      <a:prstDash val="solid"/>
                      <a:round/>
                      <a:headEnd type="none" w="med" len="med"/>
                      <a:tailEnd type="none" w="med" len="med"/>
                    </a:lnB>
                  </a:tcPr>
                </a:tc>
                <a:extLst>
                  <a:ext uri="{0D108BD9-81ED-4DB2-BD59-A6C34878D82A}">
                    <a16:rowId xmlns:a16="http://schemas.microsoft.com/office/drawing/2014/main" val="226589815"/>
                  </a:ext>
                </a:extLst>
              </a:tr>
              <a:tr h="389028">
                <a:tc>
                  <a:txBody>
                    <a:bodyPr/>
                    <a:lstStyle/>
                    <a:p>
                      <a:r>
                        <a:rPr lang="en-AU" sz="1800" kern="1200" dirty="0">
                          <a:solidFill>
                            <a:schemeClr val="tx1"/>
                          </a:solidFill>
                          <a:latin typeface="+mn-lt"/>
                          <a:ea typeface="+mn-ea"/>
                          <a:cs typeface="+mn-cs"/>
                        </a:rPr>
                        <a:t>Review</a:t>
                      </a:r>
                    </a:p>
                  </a:txBody>
                  <a:tcPr marL="21198" marR="21198" marT="10599" marB="10599" anchor="ctr">
                    <a:lnL w="9525" cap="flat" cmpd="sng" algn="ctr">
                      <a:solidFill>
                        <a:srgbClr val="B6B6B6"/>
                      </a:solidFill>
                      <a:prstDash val="solid"/>
                      <a:round/>
                      <a:headEnd type="none" w="med" len="med"/>
                      <a:tailEnd type="none" w="med" len="med"/>
                    </a:lnL>
                    <a:lnR w="9525" cap="flat" cmpd="sng" algn="ctr">
                      <a:solidFill>
                        <a:srgbClr val="B6B6B6"/>
                      </a:solidFill>
                      <a:prstDash val="solid"/>
                      <a:round/>
                      <a:headEnd type="none" w="med" len="med"/>
                      <a:tailEnd type="none" w="med" len="med"/>
                    </a:lnR>
                    <a:lnT w="9525" cap="flat" cmpd="sng" algn="ctr">
                      <a:solidFill>
                        <a:srgbClr val="B6B6B6"/>
                      </a:solidFill>
                      <a:prstDash val="solid"/>
                      <a:round/>
                      <a:headEnd type="none" w="med" len="med"/>
                      <a:tailEnd type="none" w="med" len="med"/>
                    </a:lnT>
                    <a:lnB w="9525" cap="flat" cmpd="sng" algn="ctr">
                      <a:solidFill>
                        <a:srgbClr val="B6B6B6"/>
                      </a:solidFill>
                      <a:prstDash val="solid"/>
                      <a:round/>
                      <a:headEnd type="none" w="med" len="med"/>
                      <a:tailEnd type="none" w="med" len="med"/>
                    </a:lnB>
                    <a:solidFill>
                      <a:schemeClr val="accent1">
                        <a:lumMod val="50000"/>
                      </a:schemeClr>
                    </a:solidFill>
                  </a:tcPr>
                </a:tc>
                <a:tc>
                  <a:txBody>
                    <a:bodyPr/>
                    <a:lstStyle/>
                    <a:p>
                      <a:r>
                        <a:rPr lang="en-AU" sz="1800" kern="1200" dirty="0">
                          <a:solidFill>
                            <a:schemeClr val="tx1"/>
                          </a:solidFill>
                          <a:latin typeface="+mn-lt"/>
                          <a:ea typeface="+mn-ea"/>
                          <a:cs typeface="+mn-cs"/>
                        </a:rPr>
                        <a:t>To give a survey or summary in which you look at the important parts and criticise if necessary.</a:t>
                      </a:r>
                    </a:p>
                  </a:txBody>
                  <a:tcPr marL="21198" marR="21198" marT="10599" marB="10599" anchor="ctr">
                    <a:lnL w="9525" cap="flat" cmpd="sng" algn="ctr">
                      <a:solidFill>
                        <a:srgbClr val="B6B6B6"/>
                      </a:solidFill>
                      <a:prstDash val="solid"/>
                      <a:round/>
                      <a:headEnd type="none" w="med" len="med"/>
                      <a:tailEnd type="none" w="med" len="med"/>
                    </a:lnL>
                    <a:lnR w="9525" cap="flat" cmpd="sng" algn="ctr">
                      <a:solidFill>
                        <a:srgbClr val="B6B6B6"/>
                      </a:solidFill>
                      <a:prstDash val="solid"/>
                      <a:round/>
                      <a:headEnd type="none" w="med" len="med"/>
                      <a:tailEnd type="none" w="med" len="med"/>
                    </a:lnR>
                    <a:lnT w="9525" cap="flat" cmpd="sng" algn="ctr">
                      <a:solidFill>
                        <a:srgbClr val="B6B6B6"/>
                      </a:solidFill>
                      <a:prstDash val="solid"/>
                      <a:round/>
                      <a:headEnd type="none" w="med" len="med"/>
                      <a:tailEnd type="none" w="med" len="med"/>
                    </a:lnT>
                    <a:lnB w="9525" cap="flat" cmpd="sng" algn="ctr">
                      <a:solidFill>
                        <a:srgbClr val="B6B6B6"/>
                      </a:solidFill>
                      <a:prstDash val="solid"/>
                      <a:round/>
                      <a:headEnd type="none" w="med" len="med"/>
                      <a:tailEnd type="none" w="med" len="med"/>
                    </a:lnB>
                  </a:tcPr>
                </a:tc>
                <a:extLst>
                  <a:ext uri="{0D108BD9-81ED-4DB2-BD59-A6C34878D82A}">
                    <a16:rowId xmlns:a16="http://schemas.microsoft.com/office/drawing/2014/main" val="75444520"/>
                  </a:ext>
                </a:extLst>
              </a:tr>
              <a:tr h="389028">
                <a:tc>
                  <a:txBody>
                    <a:bodyPr/>
                    <a:lstStyle/>
                    <a:p>
                      <a:r>
                        <a:rPr lang="en-AU" sz="1800" kern="1200" dirty="0">
                          <a:solidFill>
                            <a:schemeClr val="tx1"/>
                          </a:solidFill>
                          <a:latin typeface="+mn-lt"/>
                          <a:ea typeface="+mn-ea"/>
                          <a:cs typeface="+mn-cs"/>
                        </a:rPr>
                        <a:t>Summarise</a:t>
                      </a:r>
                    </a:p>
                  </a:txBody>
                  <a:tcPr marL="21198" marR="21198" marT="10599" marB="10599" anchor="ctr">
                    <a:lnL w="9525" cap="flat" cmpd="sng" algn="ctr">
                      <a:solidFill>
                        <a:srgbClr val="B6B6B6"/>
                      </a:solidFill>
                      <a:prstDash val="solid"/>
                      <a:round/>
                      <a:headEnd type="none" w="med" len="med"/>
                      <a:tailEnd type="none" w="med" len="med"/>
                    </a:lnL>
                    <a:lnR w="9525" cap="flat" cmpd="sng" algn="ctr">
                      <a:solidFill>
                        <a:srgbClr val="B6B6B6"/>
                      </a:solidFill>
                      <a:prstDash val="solid"/>
                      <a:round/>
                      <a:headEnd type="none" w="med" len="med"/>
                      <a:tailEnd type="none" w="med" len="med"/>
                    </a:lnR>
                    <a:lnT w="9525" cap="flat" cmpd="sng" algn="ctr">
                      <a:solidFill>
                        <a:srgbClr val="B6B6B6"/>
                      </a:solidFill>
                      <a:prstDash val="solid"/>
                      <a:round/>
                      <a:headEnd type="none" w="med" len="med"/>
                      <a:tailEnd type="none" w="med" len="med"/>
                    </a:lnT>
                    <a:lnB w="9525" cap="flat" cmpd="sng" algn="ctr">
                      <a:solidFill>
                        <a:srgbClr val="B6B6B6"/>
                      </a:solidFill>
                      <a:prstDash val="solid"/>
                      <a:round/>
                      <a:headEnd type="none" w="med" len="med"/>
                      <a:tailEnd type="none" w="med" len="med"/>
                    </a:lnB>
                    <a:solidFill>
                      <a:schemeClr val="accent1">
                        <a:lumMod val="50000"/>
                      </a:schemeClr>
                    </a:solidFill>
                  </a:tcPr>
                </a:tc>
                <a:tc>
                  <a:txBody>
                    <a:bodyPr/>
                    <a:lstStyle/>
                    <a:p>
                      <a:r>
                        <a:rPr lang="en-AU" sz="1800" kern="1200" dirty="0">
                          <a:solidFill>
                            <a:schemeClr val="tx1"/>
                          </a:solidFill>
                          <a:latin typeface="+mn-lt"/>
                          <a:ea typeface="+mn-ea"/>
                          <a:cs typeface="+mn-cs"/>
                        </a:rPr>
                        <a:t>To give a brief, condensed account of the main ideas. </a:t>
                      </a:r>
                    </a:p>
                  </a:txBody>
                  <a:tcPr marL="21198" marR="21198" marT="10599" marB="10599" anchor="ctr">
                    <a:lnL w="9525" cap="flat" cmpd="sng" algn="ctr">
                      <a:solidFill>
                        <a:srgbClr val="B6B6B6"/>
                      </a:solidFill>
                      <a:prstDash val="solid"/>
                      <a:round/>
                      <a:headEnd type="none" w="med" len="med"/>
                      <a:tailEnd type="none" w="med" len="med"/>
                    </a:lnL>
                    <a:lnR w="9525" cap="flat" cmpd="sng" algn="ctr">
                      <a:solidFill>
                        <a:srgbClr val="B6B6B6"/>
                      </a:solidFill>
                      <a:prstDash val="solid"/>
                      <a:round/>
                      <a:headEnd type="none" w="med" len="med"/>
                      <a:tailEnd type="none" w="med" len="med"/>
                    </a:lnR>
                    <a:lnT w="9525" cap="flat" cmpd="sng" algn="ctr">
                      <a:solidFill>
                        <a:srgbClr val="B6B6B6"/>
                      </a:solidFill>
                      <a:prstDash val="solid"/>
                      <a:round/>
                      <a:headEnd type="none" w="med" len="med"/>
                      <a:tailEnd type="none" w="med" len="med"/>
                    </a:lnT>
                    <a:lnB w="9525" cap="flat" cmpd="sng" algn="ctr">
                      <a:solidFill>
                        <a:srgbClr val="B6B6B6"/>
                      </a:solidFill>
                      <a:prstDash val="solid"/>
                      <a:round/>
                      <a:headEnd type="none" w="med" len="med"/>
                      <a:tailEnd type="none" w="med" len="med"/>
                    </a:lnB>
                  </a:tcPr>
                </a:tc>
                <a:extLst>
                  <a:ext uri="{0D108BD9-81ED-4DB2-BD59-A6C34878D82A}">
                    <a16:rowId xmlns:a16="http://schemas.microsoft.com/office/drawing/2014/main" val="3541214790"/>
                  </a:ext>
                </a:extLst>
              </a:tr>
            </a:tbl>
          </a:graphicData>
        </a:graphic>
      </p:graphicFrame>
      <p:sp>
        <p:nvSpPr>
          <p:cNvPr id="6" name="Rectangle 1">
            <a:extLst>
              <a:ext uri="{FF2B5EF4-FFF2-40B4-BE49-F238E27FC236}">
                <a16:creationId xmlns:a16="http://schemas.microsoft.com/office/drawing/2014/main" id="{FE5ED48A-9793-4AF3-A26A-0F420F16D8CD}"/>
              </a:ext>
            </a:extLst>
          </p:cNvPr>
          <p:cNvSpPr>
            <a:spLocks noChangeArrowheads="1"/>
          </p:cNvSpPr>
          <p:nvPr/>
        </p:nvSpPr>
        <p:spPr bwMode="auto">
          <a:xfrm>
            <a:off x="0" y="-278718"/>
            <a:ext cx="65" cy="55743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0" rIns="0" bIns="11902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id="{E20BA2FB-BAD8-4699-A66B-111B4CAF2F7C}"/>
              </a:ext>
            </a:extLst>
          </p:cNvPr>
          <p:cNvSpPr>
            <a:spLocks noChangeArrowheads="1"/>
          </p:cNvSpPr>
          <p:nvPr/>
        </p:nvSpPr>
        <p:spPr bwMode="auto">
          <a:xfrm>
            <a:off x="0" y="-378745"/>
            <a:ext cx="65" cy="75749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0" rIns="0" bIns="11902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300" b="0" i="0" u="none" strike="noStrike" cap="none" normalizeH="0" baseline="0" dirty="0">
              <a:ln>
                <a:noFill/>
              </a:ln>
              <a:solidFill>
                <a:srgbClr val="333333"/>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21094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1696F8-AD31-48B2-B4BD-20F8317B7EB7}"/>
              </a:ext>
            </a:extLst>
          </p:cNvPr>
          <p:cNvSpPr>
            <a:spLocks noGrp="1"/>
          </p:cNvSpPr>
          <p:nvPr>
            <p:ph type="title"/>
          </p:nvPr>
        </p:nvSpPr>
        <p:spPr>
          <a:xfrm>
            <a:off x="838200" y="365126"/>
            <a:ext cx="10515600" cy="591478"/>
          </a:xfrm>
        </p:spPr>
        <p:txBody>
          <a:bodyPr>
            <a:normAutofit fontScale="90000"/>
          </a:bodyPr>
          <a:lstStyle/>
          <a:p>
            <a:r>
              <a:rPr lang="en-AU" dirty="0"/>
              <a:t>Advice from lecturers: NT 002 Early NT Church</a:t>
            </a:r>
          </a:p>
        </p:txBody>
      </p:sp>
      <p:sp>
        <p:nvSpPr>
          <p:cNvPr id="5" name="Content Placeholder 4">
            <a:extLst>
              <a:ext uri="{FF2B5EF4-FFF2-40B4-BE49-F238E27FC236}">
                <a16:creationId xmlns:a16="http://schemas.microsoft.com/office/drawing/2014/main" id="{C405ECB0-1F22-4FE3-8E55-4B3F48234649}"/>
              </a:ext>
            </a:extLst>
          </p:cNvPr>
          <p:cNvSpPr>
            <a:spLocks noGrp="1"/>
          </p:cNvSpPr>
          <p:nvPr>
            <p:ph idx="1"/>
          </p:nvPr>
        </p:nvSpPr>
        <p:spPr>
          <a:xfrm>
            <a:off x="838200" y="1097280"/>
            <a:ext cx="10515600" cy="5079683"/>
          </a:xfrm>
        </p:spPr>
        <p:txBody>
          <a:bodyPr>
            <a:normAutofit fontScale="77500" lnSpcReduction="20000"/>
          </a:bodyPr>
          <a:lstStyle/>
          <a:p>
            <a:pPr marL="0" indent="0">
              <a:buNone/>
            </a:pPr>
            <a:r>
              <a:rPr lang="en-AU" i="1" dirty="0"/>
              <a:t>How should I structure an answer?</a:t>
            </a:r>
          </a:p>
          <a:p>
            <a:pPr marL="0" indent="0">
              <a:spcBef>
                <a:spcPts val="600"/>
              </a:spcBef>
              <a:spcAft>
                <a:spcPts val="600"/>
              </a:spcAft>
              <a:buNone/>
            </a:pPr>
            <a:r>
              <a:rPr lang="en-AU" dirty="0"/>
              <a:t>- You should aim to write for 40 minutes per question (level 5) or 50 minutes (level 7).  </a:t>
            </a:r>
          </a:p>
          <a:p>
            <a:pPr marL="0" indent="0">
              <a:spcBef>
                <a:spcPts val="600"/>
              </a:spcBef>
              <a:spcAft>
                <a:spcPts val="600"/>
              </a:spcAft>
              <a:buNone/>
            </a:pPr>
            <a:r>
              <a:rPr lang="en-AU" dirty="0"/>
              <a:t>- You should </a:t>
            </a:r>
            <a:r>
              <a:rPr lang="en-AU" dirty="0">
                <a:solidFill>
                  <a:schemeClr val="tx2">
                    <a:lumMod val="75000"/>
                  </a:schemeClr>
                </a:solidFill>
              </a:rPr>
              <a:t>structure it like an essay</a:t>
            </a:r>
            <a:r>
              <a:rPr lang="en-AU" dirty="0"/>
              <a:t>, with an introduction that sets up the way in which you propose to answer the question, and a brief conclusion that summarises your points (a sentence or two will do).</a:t>
            </a:r>
          </a:p>
          <a:p>
            <a:pPr marL="0" indent="0">
              <a:spcBef>
                <a:spcPts val="600"/>
              </a:spcBef>
              <a:spcAft>
                <a:spcPts val="600"/>
              </a:spcAft>
              <a:buNone/>
            </a:pPr>
            <a:r>
              <a:rPr lang="en-AU" dirty="0"/>
              <a:t>- The body of your answer should have </a:t>
            </a:r>
            <a:r>
              <a:rPr lang="en-AU" dirty="0">
                <a:solidFill>
                  <a:schemeClr val="tx2">
                    <a:lumMod val="75000"/>
                  </a:schemeClr>
                </a:solidFill>
              </a:rPr>
              <a:t>one point per paragraph</a:t>
            </a:r>
            <a:r>
              <a:rPr lang="en-AU" dirty="0"/>
              <a:t>. State your point and explain it briefly. Then give some evidence from the text. This might simply be along general lines (e.g. 'Paul defends his character in chapter two'), or it might involve specific verse references. Without going overboard, aim to give a few references to back up each of your points. </a:t>
            </a:r>
          </a:p>
          <a:p>
            <a:pPr marL="0" indent="0">
              <a:spcBef>
                <a:spcPts val="600"/>
              </a:spcBef>
              <a:spcAft>
                <a:spcPts val="600"/>
              </a:spcAft>
              <a:buNone/>
            </a:pPr>
            <a:r>
              <a:rPr lang="en-AU" dirty="0"/>
              <a:t>- </a:t>
            </a:r>
            <a:r>
              <a:rPr lang="en-AU" dirty="0">
                <a:solidFill>
                  <a:schemeClr val="tx2">
                    <a:lumMod val="75000"/>
                  </a:schemeClr>
                </a:solidFill>
              </a:rPr>
              <a:t>Do not write out bible verses in full</a:t>
            </a:r>
            <a:r>
              <a:rPr lang="en-AU" dirty="0"/>
              <a:t>, as it just wastes precious writing time! The person marking will have a bible, and will be able to look up the verses you cite. </a:t>
            </a:r>
          </a:p>
          <a:p>
            <a:pPr marL="0" indent="0">
              <a:spcBef>
                <a:spcPts val="600"/>
              </a:spcBef>
              <a:spcAft>
                <a:spcPts val="600"/>
              </a:spcAft>
              <a:buNone/>
            </a:pPr>
            <a:r>
              <a:rPr lang="en-AU" dirty="0"/>
              <a:t>- Above all, keep in mind the actual question. Don't just look at a question on, say, Colossians, then write everything you know about Colossians in the hope that some of it will be relevant. Higher marks are awarded to students who </a:t>
            </a:r>
            <a:r>
              <a:rPr lang="en-AU" dirty="0">
                <a:solidFill>
                  <a:schemeClr val="tx2">
                    <a:lumMod val="75000"/>
                  </a:schemeClr>
                </a:solidFill>
              </a:rPr>
              <a:t>stay on topic in answering the question</a:t>
            </a:r>
            <a:r>
              <a:rPr lang="en-AU" dirty="0"/>
              <a:t>, and </a:t>
            </a:r>
            <a:r>
              <a:rPr lang="en-AU" dirty="0">
                <a:solidFill>
                  <a:schemeClr val="tx2">
                    <a:lumMod val="75000"/>
                  </a:schemeClr>
                </a:solidFill>
              </a:rPr>
              <a:t>back up their statements with reference to the biblical text</a:t>
            </a:r>
            <a:r>
              <a:rPr lang="en-AU" dirty="0"/>
              <a:t>.</a:t>
            </a:r>
          </a:p>
          <a:p>
            <a:pPr marL="0" indent="0">
              <a:spcBef>
                <a:spcPts val="600"/>
              </a:spcBef>
              <a:spcAft>
                <a:spcPts val="600"/>
              </a:spcAft>
              <a:buNone/>
            </a:pPr>
            <a:r>
              <a:rPr lang="en-AU" dirty="0"/>
              <a:t>- You don't need to be able to quote scholars, footnote, etc. </a:t>
            </a:r>
          </a:p>
        </p:txBody>
      </p:sp>
    </p:spTree>
    <p:extLst>
      <p:ext uri="{BB962C8B-B14F-4D97-AF65-F5344CB8AC3E}">
        <p14:creationId xmlns:p14="http://schemas.microsoft.com/office/powerpoint/2010/main" val="700448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72DE2-FCB2-4A89-A3A0-F65611A7E1ED}"/>
              </a:ext>
            </a:extLst>
          </p:cNvPr>
          <p:cNvSpPr>
            <a:spLocks noGrp="1"/>
          </p:cNvSpPr>
          <p:nvPr>
            <p:ph type="title"/>
          </p:nvPr>
        </p:nvSpPr>
        <p:spPr/>
        <p:txBody>
          <a:bodyPr/>
          <a:lstStyle/>
          <a:p>
            <a:r>
              <a:rPr lang="en-AU" dirty="0"/>
              <a:t>Old Exam Question: NT002</a:t>
            </a:r>
          </a:p>
        </p:txBody>
      </p:sp>
      <p:sp>
        <p:nvSpPr>
          <p:cNvPr id="3" name="TextBox 2">
            <a:extLst>
              <a:ext uri="{FF2B5EF4-FFF2-40B4-BE49-F238E27FC236}">
                <a16:creationId xmlns:a16="http://schemas.microsoft.com/office/drawing/2014/main" id="{4DB390A8-C97F-4C85-B285-E306520B3727}"/>
              </a:ext>
            </a:extLst>
          </p:cNvPr>
          <p:cNvSpPr txBox="1"/>
          <p:nvPr/>
        </p:nvSpPr>
        <p:spPr>
          <a:xfrm>
            <a:off x="942535" y="1690688"/>
            <a:ext cx="10002130" cy="4339650"/>
          </a:xfrm>
          <a:prstGeom prst="rect">
            <a:avLst/>
          </a:prstGeom>
          <a:noFill/>
        </p:spPr>
        <p:txBody>
          <a:bodyPr wrap="square" rtlCol="0">
            <a:spAutoFit/>
          </a:bodyPr>
          <a:lstStyle/>
          <a:p>
            <a:pPr>
              <a:spcBef>
                <a:spcPts val="600"/>
              </a:spcBef>
              <a:spcAft>
                <a:spcPts val="600"/>
              </a:spcAft>
            </a:pPr>
            <a:r>
              <a:rPr lang="en-AU" sz="4000" b="1" dirty="0"/>
              <a:t>James</a:t>
            </a:r>
          </a:p>
          <a:p>
            <a:pPr>
              <a:spcBef>
                <a:spcPts val="600"/>
              </a:spcBef>
              <a:spcAft>
                <a:spcPts val="600"/>
              </a:spcAft>
            </a:pPr>
            <a:r>
              <a:rPr lang="en-AU" sz="2800" dirty="0"/>
              <a:t>What are the </a:t>
            </a:r>
            <a:r>
              <a:rPr lang="en-AU" sz="2800" dirty="0">
                <a:solidFill>
                  <a:srgbClr val="FFFF00"/>
                </a:solidFill>
              </a:rPr>
              <a:t>main errors </a:t>
            </a:r>
            <a:r>
              <a:rPr lang="en-AU" sz="2800" dirty="0"/>
              <a:t>that James is writing to correct?</a:t>
            </a:r>
          </a:p>
          <a:p>
            <a:pPr>
              <a:spcBef>
                <a:spcPts val="600"/>
              </a:spcBef>
              <a:spcAft>
                <a:spcPts val="600"/>
              </a:spcAft>
            </a:pPr>
            <a:r>
              <a:rPr lang="en-AU" sz="2800" dirty="0"/>
              <a:t>In what ways is </a:t>
            </a:r>
            <a:r>
              <a:rPr lang="en-AU" sz="2800" dirty="0">
                <a:solidFill>
                  <a:srgbClr val="FFFF00"/>
                </a:solidFill>
              </a:rPr>
              <a:t>James’</a:t>
            </a:r>
            <a:r>
              <a:rPr lang="en-AU" sz="2800" dirty="0"/>
              <a:t> </a:t>
            </a:r>
            <a:r>
              <a:rPr lang="en-AU" sz="2800" dirty="0">
                <a:solidFill>
                  <a:srgbClr val="FFFF00"/>
                </a:solidFill>
              </a:rPr>
              <a:t>audience tempted </a:t>
            </a:r>
            <a:r>
              <a:rPr lang="en-AU" sz="2800" dirty="0"/>
              <a:t>to be ‘</a:t>
            </a:r>
            <a:r>
              <a:rPr lang="en-AU" sz="2800" dirty="0">
                <a:solidFill>
                  <a:srgbClr val="FFFF00"/>
                </a:solidFill>
              </a:rPr>
              <a:t>double-minded</a:t>
            </a:r>
            <a:r>
              <a:rPr lang="en-AU" sz="2800" dirty="0"/>
              <a:t>’? How does James urge them </a:t>
            </a:r>
            <a:r>
              <a:rPr lang="en-AU" sz="2800" dirty="0">
                <a:solidFill>
                  <a:srgbClr val="FFFF00"/>
                </a:solidFill>
              </a:rPr>
              <a:t>to respond </a:t>
            </a:r>
            <a:r>
              <a:rPr lang="en-AU" sz="2800" dirty="0"/>
              <a:t>to this temptation?</a:t>
            </a:r>
          </a:p>
          <a:p>
            <a:pPr>
              <a:spcBef>
                <a:spcPts val="600"/>
              </a:spcBef>
              <a:spcAft>
                <a:spcPts val="600"/>
              </a:spcAft>
            </a:pPr>
            <a:r>
              <a:rPr lang="en-AU" sz="2800" dirty="0"/>
              <a:t>How does the letter of James </a:t>
            </a:r>
            <a:r>
              <a:rPr lang="en-AU" sz="2800" dirty="0">
                <a:solidFill>
                  <a:srgbClr val="FFFF00"/>
                </a:solidFill>
              </a:rPr>
              <a:t>reflect the teachings of Jesus</a:t>
            </a:r>
            <a:r>
              <a:rPr lang="en-AU" sz="2800" dirty="0"/>
              <a:t>?  </a:t>
            </a:r>
          </a:p>
          <a:p>
            <a:pPr>
              <a:spcBef>
                <a:spcPts val="600"/>
              </a:spcBef>
              <a:spcAft>
                <a:spcPts val="600"/>
              </a:spcAft>
            </a:pPr>
            <a:r>
              <a:rPr lang="en-AU" sz="2800" dirty="0"/>
              <a:t>‘Who is wise and understanding among you? Let them show it by their good life’ (James 3:13). How does James go about teaching his readers about </a:t>
            </a:r>
            <a:r>
              <a:rPr lang="en-AU" sz="2800" dirty="0">
                <a:solidFill>
                  <a:srgbClr val="FFFF00"/>
                </a:solidFill>
              </a:rPr>
              <a:t>what is ‘wise</a:t>
            </a:r>
            <a:r>
              <a:rPr lang="en-AU" sz="2800" dirty="0"/>
              <a:t>’ and what </a:t>
            </a:r>
            <a:r>
              <a:rPr lang="en-AU" sz="2800" dirty="0">
                <a:solidFill>
                  <a:srgbClr val="FFFF00"/>
                </a:solidFill>
              </a:rPr>
              <a:t>constitutes a ‘good life</a:t>
            </a:r>
            <a:r>
              <a:rPr lang="en-AU" sz="2800" dirty="0"/>
              <a:t>’?</a:t>
            </a:r>
          </a:p>
        </p:txBody>
      </p:sp>
    </p:spTree>
    <p:extLst>
      <p:ext uri="{BB962C8B-B14F-4D97-AF65-F5344CB8AC3E}">
        <p14:creationId xmlns:p14="http://schemas.microsoft.com/office/powerpoint/2010/main" val="2571419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72DE2-FCB2-4A89-A3A0-F65611A7E1ED}"/>
              </a:ext>
            </a:extLst>
          </p:cNvPr>
          <p:cNvSpPr>
            <a:spLocks noGrp="1"/>
          </p:cNvSpPr>
          <p:nvPr>
            <p:ph type="title"/>
          </p:nvPr>
        </p:nvSpPr>
        <p:spPr/>
        <p:txBody>
          <a:bodyPr/>
          <a:lstStyle/>
          <a:p>
            <a:r>
              <a:rPr lang="en-AU" dirty="0"/>
              <a:t>Old Exam Question: NT002</a:t>
            </a:r>
          </a:p>
        </p:txBody>
      </p:sp>
      <p:sp>
        <p:nvSpPr>
          <p:cNvPr id="3" name="TextBox 2">
            <a:extLst>
              <a:ext uri="{FF2B5EF4-FFF2-40B4-BE49-F238E27FC236}">
                <a16:creationId xmlns:a16="http://schemas.microsoft.com/office/drawing/2014/main" id="{4DB390A8-C97F-4C85-B285-E306520B3727}"/>
              </a:ext>
            </a:extLst>
          </p:cNvPr>
          <p:cNvSpPr txBox="1"/>
          <p:nvPr/>
        </p:nvSpPr>
        <p:spPr>
          <a:xfrm>
            <a:off x="942535" y="1690688"/>
            <a:ext cx="10002130" cy="4339650"/>
          </a:xfrm>
          <a:prstGeom prst="rect">
            <a:avLst/>
          </a:prstGeom>
          <a:noFill/>
        </p:spPr>
        <p:txBody>
          <a:bodyPr wrap="square" rtlCol="0">
            <a:spAutoFit/>
          </a:bodyPr>
          <a:lstStyle/>
          <a:p>
            <a:pPr>
              <a:spcBef>
                <a:spcPts val="600"/>
              </a:spcBef>
              <a:spcAft>
                <a:spcPts val="600"/>
              </a:spcAft>
            </a:pPr>
            <a:r>
              <a:rPr lang="en-AU" sz="4000" b="1" dirty="0"/>
              <a:t>James</a:t>
            </a:r>
          </a:p>
          <a:p>
            <a:pPr>
              <a:spcBef>
                <a:spcPts val="600"/>
              </a:spcBef>
              <a:spcAft>
                <a:spcPts val="600"/>
              </a:spcAft>
            </a:pPr>
            <a:r>
              <a:rPr lang="en-AU" sz="2800" dirty="0">
                <a:solidFill>
                  <a:schemeClr val="accent2">
                    <a:lumMod val="40000"/>
                    <a:lumOff val="60000"/>
                  </a:schemeClr>
                </a:solidFill>
              </a:rPr>
              <a:t>What are </a:t>
            </a:r>
            <a:r>
              <a:rPr lang="en-AU" sz="2800" dirty="0"/>
              <a:t>the </a:t>
            </a:r>
            <a:r>
              <a:rPr lang="en-AU" sz="2800" dirty="0">
                <a:solidFill>
                  <a:srgbClr val="FFFF00"/>
                </a:solidFill>
              </a:rPr>
              <a:t>main errors </a:t>
            </a:r>
            <a:r>
              <a:rPr lang="en-AU" sz="2800" dirty="0"/>
              <a:t>that James is writing to correct?</a:t>
            </a:r>
          </a:p>
          <a:p>
            <a:pPr>
              <a:spcBef>
                <a:spcPts val="600"/>
              </a:spcBef>
              <a:spcAft>
                <a:spcPts val="600"/>
              </a:spcAft>
            </a:pPr>
            <a:r>
              <a:rPr lang="en-AU" sz="2800" dirty="0">
                <a:solidFill>
                  <a:schemeClr val="accent2">
                    <a:lumMod val="40000"/>
                    <a:lumOff val="60000"/>
                  </a:schemeClr>
                </a:solidFill>
              </a:rPr>
              <a:t>In what ways </a:t>
            </a:r>
            <a:r>
              <a:rPr lang="en-AU" sz="2800" dirty="0"/>
              <a:t>is James’ </a:t>
            </a:r>
            <a:r>
              <a:rPr lang="en-AU" sz="2800" dirty="0">
                <a:solidFill>
                  <a:srgbClr val="FFFF00"/>
                </a:solidFill>
              </a:rPr>
              <a:t>audience tempted </a:t>
            </a:r>
            <a:r>
              <a:rPr lang="en-AU" sz="2800" dirty="0"/>
              <a:t>to be ‘</a:t>
            </a:r>
            <a:r>
              <a:rPr lang="en-AU" sz="2800" dirty="0">
                <a:solidFill>
                  <a:srgbClr val="FFFF00"/>
                </a:solidFill>
              </a:rPr>
              <a:t>double-minded</a:t>
            </a:r>
            <a:r>
              <a:rPr lang="en-AU" sz="2800" dirty="0"/>
              <a:t>’? </a:t>
            </a:r>
            <a:r>
              <a:rPr lang="en-AU" sz="2800" dirty="0">
                <a:solidFill>
                  <a:schemeClr val="accent2">
                    <a:lumMod val="40000"/>
                    <a:lumOff val="60000"/>
                  </a:schemeClr>
                </a:solidFill>
              </a:rPr>
              <a:t>How does </a:t>
            </a:r>
            <a:r>
              <a:rPr lang="en-AU" sz="2800" dirty="0"/>
              <a:t>James urge them </a:t>
            </a:r>
            <a:r>
              <a:rPr lang="en-AU" sz="2800" dirty="0">
                <a:solidFill>
                  <a:srgbClr val="FFFF00"/>
                </a:solidFill>
              </a:rPr>
              <a:t>to respond </a:t>
            </a:r>
            <a:r>
              <a:rPr lang="en-AU" sz="2800" dirty="0"/>
              <a:t>to this temptation?</a:t>
            </a:r>
          </a:p>
          <a:p>
            <a:pPr>
              <a:spcBef>
                <a:spcPts val="600"/>
              </a:spcBef>
              <a:spcAft>
                <a:spcPts val="600"/>
              </a:spcAft>
            </a:pPr>
            <a:r>
              <a:rPr lang="en-AU" sz="2800" dirty="0">
                <a:solidFill>
                  <a:schemeClr val="accent2">
                    <a:lumMod val="40000"/>
                    <a:lumOff val="60000"/>
                  </a:schemeClr>
                </a:solidFill>
              </a:rPr>
              <a:t>How does </a:t>
            </a:r>
            <a:r>
              <a:rPr lang="en-AU" sz="2800" dirty="0"/>
              <a:t>the letter of James </a:t>
            </a:r>
            <a:r>
              <a:rPr lang="en-AU" sz="2800" dirty="0">
                <a:solidFill>
                  <a:srgbClr val="FFFF00"/>
                </a:solidFill>
              </a:rPr>
              <a:t>reflect the teachings of Jesus</a:t>
            </a:r>
            <a:r>
              <a:rPr lang="en-AU" sz="2800" dirty="0"/>
              <a:t>?  </a:t>
            </a:r>
          </a:p>
          <a:p>
            <a:pPr>
              <a:spcBef>
                <a:spcPts val="600"/>
              </a:spcBef>
              <a:spcAft>
                <a:spcPts val="600"/>
              </a:spcAft>
            </a:pPr>
            <a:r>
              <a:rPr lang="en-AU" sz="2800" dirty="0"/>
              <a:t>‘Who is wise and understanding among you? Let them show it by their good life’ (James 3:13). </a:t>
            </a:r>
            <a:r>
              <a:rPr lang="en-AU" sz="2800" dirty="0">
                <a:solidFill>
                  <a:schemeClr val="accent2">
                    <a:lumMod val="40000"/>
                    <a:lumOff val="60000"/>
                  </a:schemeClr>
                </a:solidFill>
              </a:rPr>
              <a:t>How does </a:t>
            </a:r>
            <a:r>
              <a:rPr lang="en-AU" sz="2800" dirty="0"/>
              <a:t>James go about teaching his readers about </a:t>
            </a:r>
            <a:r>
              <a:rPr lang="en-AU" sz="2800" dirty="0">
                <a:solidFill>
                  <a:srgbClr val="FFFF00"/>
                </a:solidFill>
              </a:rPr>
              <a:t>what is ‘wise</a:t>
            </a:r>
            <a:r>
              <a:rPr lang="en-AU" sz="2800" dirty="0"/>
              <a:t>’ and what </a:t>
            </a:r>
            <a:r>
              <a:rPr lang="en-AU" sz="2800" dirty="0">
                <a:solidFill>
                  <a:srgbClr val="FFFF00"/>
                </a:solidFill>
              </a:rPr>
              <a:t>constitutes a ‘good life</a:t>
            </a:r>
            <a:r>
              <a:rPr lang="en-AU" sz="2800" dirty="0"/>
              <a:t>’?</a:t>
            </a:r>
          </a:p>
        </p:txBody>
      </p:sp>
    </p:spTree>
    <p:extLst>
      <p:ext uri="{BB962C8B-B14F-4D97-AF65-F5344CB8AC3E}">
        <p14:creationId xmlns:p14="http://schemas.microsoft.com/office/powerpoint/2010/main" val="3502430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C8B240-36DA-40D8-8670-DB6EA7F47254}"/>
              </a:ext>
            </a:extLst>
          </p:cNvPr>
          <p:cNvSpPr>
            <a:spLocks noGrp="1"/>
          </p:cNvSpPr>
          <p:nvPr>
            <p:ph type="title"/>
          </p:nvPr>
        </p:nvSpPr>
        <p:spPr/>
        <p:txBody>
          <a:bodyPr/>
          <a:lstStyle/>
          <a:p>
            <a:r>
              <a:rPr lang="en-AU" sz="4400" dirty="0"/>
              <a:t>Possible Exam Answer Outline</a:t>
            </a:r>
            <a:endParaRPr lang="en-AU" dirty="0"/>
          </a:p>
        </p:txBody>
      </p:sp>
      <p:sp>
        <p:nvSpPr>
          <p:cNvPr id="4" name="Content Placeholder 3">
            <a:extLst>
              <a:ext uri="{FF2B5EF4-FFF2-40B4-BE49-F238E27FC236}">
                <a16:creationId xmlns:a16="http://schemas.microsoft.com/office/drawing/2014/main" id="{B3BDDE45-E6A5-45DA-A93B-506C7BED02A6}"/>
              </a:ext>
            </a:extLst>
          </p:cNvPr>
          <p:cNvSpPr>
            <a:spLocks noGrp="1"/>
          </p:cNvSpPr>
          <p:nvPr>
            <p:ph idx="1"/>
          </p:nvPr>
        </p:nvSpPr>
        <p:spPr>
          <a:xfrm>
            <a:off x="838200" y="1406769"/>
            <a:ext cx="10515600" cy="5086106"/>
          </a:xfrm>
        </p:spPr>
        <p:txBody>
          <a:bodyPr>
            <a:normAutofit fontScale="92500" lnSpcReduction="20000"/>
          </a:bodyPr>
          <a:lstStyle/>
          <a:p>
            <a:pPr>
              <a:spcBef>
                <a:spcPts val="600"/>
              </a:spcBef>
              <a:spcAft>
                <a:spcPts val="600"/>
              </a:spcAft>
            </a:pPr>
            <a:r>
              <a:rPr lang="en-AU" sz="2800" dirty="0">
                <a:solidFill>
                  <a:schemeClr val="accent2">
                    <a:lumMod val="40000"/>
                    <a:lumOff val="60000"/>
                  </a:schemeClr>
                </a:solidFill>
              </a:rPr>
              <a:t>Intro</a:t>
            </a:r>
          </a:p>
          <a:p>
            <a:pPr>
              <a:spcBef>
                <a:spcPts val="600"/>
              </a:spcBef>
              <a:spcAft>
                <a:spcPts val="600"/>
              </a:spcAft>
            </a:pPr>
            <a:r>
              <a:rPr lang="en-AU" sz="2800" dirty="0">
                <a:solidFill>
                  <a:srgbClr val="FFFF00"/>
                </a:solidFill>
              </a:rPr>
              <a:t>main errors</a:t>
            </a:r>
          </a:p>
          <a:p>
            <a:pPr lvl="1">
              <a:spcBef>
                <a:spcPts val="600"/>
              </a:spcBef>
              <a:spcAft>
                <a:spcPts val="600"/>
              </a:spcAft>
            </a:pPr>
            <a:r>
              <a:rPr lang="en-AU" dirty="0"/>
              <a:t>First error</a:t>
            </a:r>
          </a:p>
          <a:p>
            <a:pPr lvl="1">
              <a:spcBef>
                <a:spcPts val="600"/>
              </a:spcBef>
              <a:spcAft>
                <a:spcPts val="600"/>
              </a:spcAft>
            </a:pPr>
            <a:r>
              <a:rPr lang="en-AU" dirty="0"/>
              <a:t>Second error</a:t>
            </a:r>
          </a:p>
          <a:p>
            <a:pPr lvl="1">
              <a:spcBef>
                <a:spcPts val="600"/>
              </a:spcBef>
              <a:spcAft>
                <a:spcPts val="600"/>
              </a:spcAft>
            </a:pPr>
            <a:r>
              <a:rPr lang="en-AU" dirty="0"/>
              <a:t>Etc.</a:t>
            </a:r>
          </a:p>
          <a:p>
            <a:pPr>
              <a:spcBef>
                <a:spcPts val="600"/>
              </a:spcBef>
              <a:spcAft>
                <a:spcPts val="600"/>
              </a:spcAft>
            </a:pPr>
            <a:r>
              <a:rPr lang="en-AU" dirty="0"/>
              <a:t>James’ </a:t>
            </a:r>
            <a:r>
              <a:rPr lang="en-AU" dirty="0">
                <a:solidFill>
                  <a:srgbClr val="FFFF00"/>
                </a:solidFill>
              </a:rPr>
              <a:t>audience was tempted </a:t>
            </a:r>
            <a:r>
              <a:rPr lang="en-AU" dirty="0"/>
              <a:t>to be ‘</a:t>
            </a:r>
            <a:r>
              <a:rPr lang="en-AU" dirty="0">
                <a:solidFill>
                  <a:srgbClr val="FFFF00"/>
                </a:solidFill>
              </a:rPr>
              <a:t>double-minded.</a:t>
            </a:r>
            <a:r>
              <a:rPr lang="en-AU" dirty="0"/>
              <a:t>’</a:t>
            </a:r>
            <a:r>
              <a:rPr lang="en-AU" dirty="0">
                <a:solidFill>
                  <a:schemeClr val="accent2">
                    <a:lumMod val="40000"/>
                    <a:lumOff val="60000"/>
                  </a:schemeClr>
                </a:solidFill>
              </a:rPr>
              <a:t> </a:t>
            </a:r>
            <a:r>
              <a:rPr lang="en-AU" dirty="0"/>
              <a:t>James urged them </a:t>
            </a:r>
            <a:r>
              <a:rPr lang="en-AU" dirty="0">
                <a:solidFill>
                  <a:srgbClr val="FFFF00"/>
                </a:solidFill>
              </a:rPr>
              <a:t>to respond </a:t>
            </a:r>
            <a:r>
              <a:rPr lang="en-AU" dirty="0"/>
              <a:t>to this temptation</a:t>
            </a:r>
          </a:p>
          <a:p>
            <a:pPr lvl="1">
              <a:spcBef>
                <a:spcPts val="600"/>
              </a:spcBef>
              <a:spcAft>
                <a:spcPts val="600"/>
              </a:spcAft>
            </a:pPr>
            <a:r>
              <a:rPr lang="en-AU" dirty="0"/>
              <a:t>Way 1 + James taught  response A</a:t>
            </a:r>
          </a:p>
          <a:p>
            <a:pPr lvl="1">
              <a:spcBef>
                <a:spcPts val="600"/>
              </a:spcBef>
              <a:spcAft>
                <a:spcPts val="600"/>
              </a:spcAft>
            </a:pPr>
            <a:r>
              <a:rPr lang="en-AU" dirty="0"/>
              <a:t>Way 2 + James taught  response B</a:t>
            </a:r>
          </a:p>
          <a:p>
            <a:pPr>
              <a:spcBef>
                <a:spcPts val="600"/>
              </a:spcBef>
              <a:spcAft>
                <a:spcPts val="600"/>
              </a:spcAft>
            </a:pPr>
            <a:r>
              <a:rPr lang="en-AU" dirty="0"/>
              <a:t>T</a:t>
            </a:r>
            <a:r>
              <a:rPr lang="en-AU" sz="2800" dirty="0"/>
              <a:t>he letter of James </a:t>
            </a:r>
            <a:r>
              <a:rPr lang="en-AU" sz="2800" dirty="0">
                <a:solidFill>
                  <a:srgbClr val="FFFF00"/>
                </a:solidFill>
              </a:rPr>
              <a:t>reflects the teachings of Jesus</a:t>
            </a:r>
            <a:r>
              <a:rPr lang="en-AU" dirty="0">
                <a:solidFill>
                  <a:srgbClr val="FFFF00"/>
                </a:solidFill>
              </a:rPr>
              <a:t> in 2, or 3 or 4 ways</a:t>
            </a:r>
            <a:r>
              <a:rPr lang="en-AU" sz="2800" dirty="0"/>
              <a:t> </a:t>
            </a:r>
          </a:p>
          <a:p>
            <a:pPr>
              <a:spcBef>
                <a:spcPts val="600"/>
              </a:spcBef>
              <a:spcAft>
                <a:spcPts val="600"/>
              </a:spcAft>
            </a:pPr>
            <a:r>
              <a:rPr lang="en-AU" sz="2800" dirty="0"/>
              <a:t>‘Who is wise and understanding among you? Let them show it by their good life’ (James 3:13). James taught his readers about </a:t>
            </a:r>
            <a:r>
              <a:rPr lang="en-AU" sz="2800" dirty="0">
                <a:solidFill>
                  <a:srgbClr val="FFFF00"/>
                </a:solidFill>
              </a:rPr>
              <a:t>what is ‘wise</a:t>
            </a:r>
            <a:r>
              <a:rPr lang="en-AU" sz="2800" dirty="0"/>
              <a:t>’ and what </a:t>
            </a:r>
            <a:r>
              <a:rPr lang="en-AU" sz="2800" dirty="0">
                <a:solidFill>
                  <a:srgbClr val="FFFF00"/>
                </a:solidFill>
              </a:rPr>
              <a:t>constitutes a ‘good life</a:t>
            </a:r>
            <a:r>
              <a:rPr lang="en-AU" sz="2800" dirty="0"/>
              <a:t> by x, y and z.</a:t>
            </a:r>
          </a:p>
        </p:txBody>
      </p:sp>
    </p:spTree>
    <p:extLst>
      <p:ext uri="{BB962C8B-B14F-4D97-AF65-F5344CB8AC3E}">
        <p14:creationId xmlns:p14="http://schemas.microsoft.com/office/powerpoint/2010/main" val="1498003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C7C4C-F1B7-4891-9F0E-F3B2943EB33C}"/>
              </a:ext>
            </a:extLst>
          </p:cNvPr>
          <p:cNvSpPr>
            <a:spLocks noGrp="1"/>
          </p:cNvSpPr>
          <p:nvPr>
            <p:ph type="title"/>
          </p:nvPr>
        </p:nvSpPr>
        <p:spPr>
          <a:xfrm>
            <a:off x="839788" y="457200"/>
            <a:ext cx="6348803" cy="1019908"/>
          </a:xfrm>
        </p:spPr>
        <p:txBody>
          <a:bodyPr/>
          <a:lstStyle/>
          <a:p>
            <a:r>
              <a:rPr lang="en-AU" dirty="0"/>
              <a:t>Tips for preparing</a:t>
            </a:r>
          </a:p>
        </p:txBody>
      </p:sp>
      <p:pic>
        <p:nvPicPr>
          <p:cNvPr id="8" name="Content Placeholder 7">
            <a:extLst>
              <a:ext uri="{FF2B5EF4-FFF2-40B4-BE49-F238E27FC236}">
                <a16:creationId xmlns:a16="http://schemas.microsoft.com/office/drawing/2014/main" id="{722DC543-35B9-4BE9-9E9F-1737A797039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8645"/>
          <a:stretch/>
        </p:blipFill>
        <p:spPr>
          <a:xfrm>
            <a:off x="7713685" y="1756564"/>
            <a:ext cx="3786970" cy="4112424"/>
          </a:xfrm>
        </p:spPr>
      </p:pic>
      <p:sp>
        <p:nvSpPr>
          <p:cNvPr id="4" name="Text Placeholder 3">
            <a:extLst>
              <a:ext uri="{FF2B5EF4-FFF2-40B4-BE49-F238E27FC236}">
                <a16:creationId xmlns:a16="http://schemas.microsoft.com/office/drawing/2014/main" id="{F954F29C-4137-4AD1-B54D-53D76A908C34}"/>
              </a:ext>
            </a:extLst>
          </p:cNvPr>
          <p:cNvSpPr>
            <a:spLocks noGrp="1"/>
          </p:cNvSpPr>
          <p:nvPr>
            <p:ph type="body" sz="half" idx="2"/>
          </p:nvPr>
        </p:nvSpPr>
        <p:spPr>
          <a:xfrm>
            <a:off x="839788" y="1756564"/>
            <a:ext cx="6348803" cy="4112424"/>
          </a:xfrm>
        </p:spPr>
        <p:txBody>
          <a:bodyPr>
            <a:normAutofit lnSpcReduction="10000"/>
          </a:bodyPr>
          <a:lstStyle/>
          <a:p>
            <a:pPr marL="342900" indent="-342900">
              <a:buFont typeface="Arial" panose="020B0604020202020204" pitchFamily="34" charset="0"/>
              <a:buChar char="•"/>
            </a:pPr>
            <a:r>
              <a:rPr lang="en-AU" sz="2400" dirty="0"/>
              <a:t>Pay attention to your lecturers’ advice</a:t>
            </a:r>
          </a:p>
          <a:p>
            <a:pPr marL="342900" indent="-342900">
              <a:buFont typeface="Arial" panose="020B0604020202020204" pitchFamily="34" charset="0"/>
              <a:buChar char="•"/>
            </a:pPr>
            <a:r>
              <a:rPr lang="en-AU" sz="2400" dirty="0"/>
              <a:t>Gather content to address learning objectives</a:t>
            </a:r>
          </a:p>
          <a:p>
            <a:pPr marL="342900" indent="-342900">
              <a:buFont typeface="Arial" panose="020B0604020202020204" pitchFamily="34" charset="0"/>
              <a:buChar char="•"/>
            </a:pPr>
            <a:r>
              <a:rPr lang="en-AU" sz="2400" dirty="0"/>
              <a:t>Fill in the blanks with research</a:t>
            </a:r>
          </a:p>
          <a:p>
            <a:pPr marL="342900" indent="-342900">
              <a:buFont typeface="Arial" panose="020B0604020202020204" pitchFamily="34" charset="0"/>
              <a:buChar char="•"/>
            </a:pPr>
            <a:r>
              <a:rPr lang="en-AU" sz="2400" dirty="0"/>
              <a:t>Seek out practice exam questions</a:t>
            </a:r>
          </a:p>
          <a:p>
            <a:pPr marL="342900" indent="-342900">
              <a:buFont typeface="Arial" panose="020B0604020202020204" pitchFamily="34" charset="0"/>
              <a:buChar char="•"/>
            </a:pPr>
            <a:r>
              <a:rPr lang="en-AU" sz="2400" dirty="0"/>
              <a:t>Get used to writing under time constraints</a:t>
            </a:r>
          </a:p>
          <a:p>
            <a:pPr marL="342900" indent="-342900">
              <a:buFont typeface="Arial" panose="020B0604020202020204" pitchFamily="34" charset="0"/>
              <a:buChar char="•"/>
            </a:pPr>
            <a:r>
              <a:rPr lang="en-AU" sz="2400" dirty="0"/>
              <a:t>Define key terms</a:t>
            </a:r>
          </a:p>
          <a:p>
            <a:pPr marL="342900" indent="-342900">
              <a:buFont typeface="Arial" panose="020B0604020202020204" pitchFamily="34" charset="0"/>
              <a:buChar char="•"/>
            </a:pPr>
            <a:r>
              <a:rPr lang="en-AU" sz="2400" dirty="0"/>
              <a:t>Be familiar with relevant scripture (chapter if not verse!)</a:t>
            </a:r>
          </a:p>
          <a:p>
            <a:pPr marL="342900" indent="-342900">
              <a:buFont typeface="Arial" panose="020B0604020202020204" pitchFamily="34" charset="0"/>
              <a:buChar char="•"/>
            </a:pPr>
            <a:r>
              <a:rPr lang="en-AU" sz="2400" dirty="0"/>
              <a:t>Select a few quality sources</a:t>
            </a:r>
          </a:p>
          <a:p>
            <a:pPr marL="342900" indent="-342900">
              <a:buFont typeface="Arial" panose="020B0604020202020204" pitchFamily="34" charset="0"/>
              <a:buChar char="•"/>
            </a:pPr>
            <a:r>
              <a:rPr lang="en-AU" sz="2400" dirty="0"/>
              <a:t>Breathe</a:t>
            </a:r>
          </a:p>
          <a:p>
            <a:endParaRPr lang="en-AU" sz="2000" dirty="0"/>
          </a:p>
        </p:txBody>
      </p:sp>
    </p:spTree>
    <p:extLst>
      <p:ext uri="{BB962C8B-B14F-4D97-AF65-F5344CB8AC3E}">
        <p14:creationId xmlns:p14="http://schemas.microsoft.com/office/powerpoint/2010/main" val="3836202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C7C4C-F1B7-4891-9F0E-F3B2943EB33C}"/>
              </a:ext>
            </a:extLst>
          </p:cNvPr>
          <p:cNvSpPr>
            <a:spLocks noGrp="1"/>
          </p:cNvSpPr>
          <p:nvPr>
            <p:ph type="title"/>
          </p:nvPr>
        </p:nvSpPr>
        <p:spPr>
          <a:xfrm>
            <a:off x="839788" y="457200"/>
            <a:ext cx="6348803" cy="1019908"/>
          </a:xfrm>
        </p:spPr>
        <p:txBody>
          <a:bodyPr/>
          <a:lstStyle/>
          <a:p>
            <a:r>
              <a:rPr lang="en-AU" dirty="0"/>
              <a:t>Tips for writing exams</a:t>
            </a:r>
          </a:p>
        </p:txBody>
      </p:sp>
      <p:pic>
        <p:nvPicPr>
          <p:cNvPr id="8" name="Content Placeholder 7">
            <a:extLst>
              <a:ext uri="{FF2B5EF4-FFF2-40B4-BE49-F238E27FC236}">
                <a16:creationId xmlns:a16="http://schemas.microsoft.com/office/drawing/2014/main" id="{722DC543-35B9-4BE9-9E9F-1737A797039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8645"/>
          <a:stretch/>
        </p:blipFill>
        <p:spPr>
          <a:xfrm>
            <a:off x="7713685" y="1756564"/>
            <a:ext cx="3786970" cy="4112424"/>
          </a:xfrm>
        </p:spPr>
      </p:pic>
      <p:sp>
        <p:nvSpPr>
          <p:cNvPr id="4" name="Text Placeholder 3">
            <a:extLst>
              <a:ext uri="{FF2B5EF4-FFF2-40B4-BE49-F238E27FC236}">
                <a16:creationId xmlns:a16="http://schemas.microsoft.com/office/drawing/2014/main" id="{F954F29C-4137-4AD1-B54D-53D76A908C34}"/>
              </a:ext>
            </a:extLst>
          </p:cNvPr>
          <p:cNvSpPr>
            <a:spLocks noGrp="1"/>
          </p:cNvSpPr>
          <p:nvPr>
            <p:ph type="body" sz="half" idx="2"/>
          </p:nvPr>
        </p:nvSpPr>
        <p:spPr>
          <a:xfrm>
            <a:off x="839788" y="1756564"/>
            <a:ext cx="6348803" cy="4112424"/>
          </a:xfrm>
        </p:spPr>
        <p:txBody>
          <a:bodyPr>
            <a:normAutofit fontScale="92500" lnSpcReduction="20000"/>
          </a:bodyPr>
          <a:lstStyle/>
          <a:p>
            <a:pPr marL="342900" indent="-342900">
              <a:buFont typeface="Arial" panose="020B0604020202020204" pitchFamily="34" charset="0"/>
              <a:buChar char="•"/>
            </a:pPr>
            <a:r>
              <a:rPr lang="en-AU" sz="2400" dirty="0"/>
              <a:t>Have a good night’s sleep</a:t>
            </a:r>
          </a:p>
          <a:p>
            <a:pPr marL="342900" indent="-342900">
              <a:buFont typeface="Arial" panose="020B0604020202020204" pitchFamily="34" charset="0"/>
              <a:buChar char="•"/>
            </a:pPr>
            <a:r>
              <a:rPr lang="en-AU" sz="2400" dirty="0"/>
              <a:t>Pray – remember you are loved!</a:t>
            </a:r>
          </a:p>
          <a:p>
            <a:pPr marL="342900" indent="-342900">
              <a:buFont typeface="Arial" panose="020B0604020202020204" pitchFamily="34" charset="0"/>
              <a:buChar char="•"/>
            </a:pPr>
            <a:r>
              <a:rPr lang="en-AU" sz="2400" dirty="0"/>
              <a:t>Read the whole paper</a:t>
            </a:r>
          </a:p>
          <a:p>
            <a:pPr marL="342900" indent="-342900">
              <a:buFont typeface="Arial" panose="020B0604020202020204" pitchFamily="34" charset="0"/>
              <a:buChar char="•"/>
            </a:pPr>
            <a:r>
              <a:rPr lang="en-AU" sz="2400" dirty="0"/>
              <a:t>Select easier Qs first</a:t>
            </a:r>
          </a:p>
          <a:p>
            <a:pPr marL="342900" indent="-342900">
              <a:buFont typeface="Arial" panose="020B0604020202020204" pitchFamily="34" charset="0"/>
              <a:buChar char="•"/>
            </a:pPr>
            <a:r>
              <a:rPr lang="en-AU" sz="2400" dirty="0"/>
              <a:t>Jot a quick outline</a:t>
            </a:r>
          </a:p>
          <a:p>
            <a:pPr marL="342900" indent="-342900">
              <a:buFont typeface="Arial" panose="020B0604020202020204" pitchFamily="34" charset="0"/>
              <a:buChar char="•"/>
            </a:pPr>
            <a:r>
              <a:rPr lang="en-AU" sz="2400" dirty="0"/>
              <a:t>Manage your time</a:t>
            </a:r>
          </a:p>
          <a:p>
            <a:pPr marL="342900" indent="-342900">
              <a:buFont typeface="Arial" panose="020B0604020202020204" pitchFamily="34" charset="0"/>
              <a:buChar char="•"/>
            </a:pPr>
            <a:r>
              <a:rPr lang="en-AU" sz="2400" dirty="0"/>
              <a:t>Write a simple intro</a:t>
            </a:r>
          </a:p>
          <a:p>
            <a:pPr marL="342900" indent="-342900">
              <a:buFont typeface="Arial" panose="020B0604020202020204" pitchFamily="34" charset="0"/>
              <a:buChar char="•"/>
            </a:pPr>
            <a:r>
              <a:rPr lang="en-AU" sz="2400" dirty="0"/>
              <a:t>One idea per paragraph</a:t>
            </a:r>
          </a:p>
          <a:p>
            <a:pPr marL="342900" indent="-342900">
              <a:buFont typeface="Arial" panose="020B0604020202020204" pitchFamily="34" charset="0"/>
              <a:buChar char="•"/>
            </a:pPr>
            <a:r>
              <a:rPr lang="en-AU" sz="2400" dirty="0"/>
              <a:t>Topic sentence + examples. Evidence</a:t>
            </a:r>
          </a:p>
          <a:p>
            <a:pPr marL="342900" indent="-342900">
              <a:buFont typeface="Arial" panose="020B0604020202020204" pitchFamily="34" charset="0"/>
              <a:buChar char="•"/>
            </a:pPr>
            <a:r>
              <a:rPr lang="en-AU" sz="2400" dirty="0"/>
              <a:t>Move on to next question</a:t>
            </a:r>
          </a:p>
          <a:p>
            <a:pPr marL="342900" indent="-342900">
              <a:buFont typeface="Arial" panose="020B0604020202020204" pitchFamily="34" charset="0"/>
              <a:buChar char="•"/>
            </a:pPr>
            <a:r>
              <a:rPr lang="en-AU" sz="2400" dirty="0"/>
              <a:t>Allow time to re-read. Does it make sense?</a:t>
            </a:r>
          </a:p>
          <a:p>
            <a:pPr marL="342900" indent="-342900">
              <a:buFont typeface="Arial" panose="020B0604020202020204" pitchFamily="34" charset="0"/>
              <a:buChar char="•"/>
            </a:pPr>
            <a:endParaRPr lang="en-AU" sz="2400" dirty="0"/>
          </a:p>
          <a:p>
            <a:pPr marL="342900" indent="-342900">
              <a:buFont typeface="Arial" panose="020B0604020202020204" pitchFamily="34" charset="0"/>
              <a:buChar char="•"/>
            </a:pPr>
            <a:endParaRPr lang="en-AU" sz="2400" dirty="0"/>
          </a:p>
          <a:p>
            <a:endParaRPr lang="en-AU" sz="2000" dirty="0"/>
          </a:p>
        </p:txBody>
      </p:sp>
    </p:spTree>
    <p:extLst>
      <p:ext uri="{BB962C8B-B14F-4D97-AF65-F5344CB8AC3E}">
        <p14:creationId xmlns:p14="http://schemas.microsoft.com/office/powerpoint/2010/main" val="2731319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CD3E5-09B5-4868-84A4-F73B31E192F8}"/>
              </a:ext>
            </a:extLst>
          </p:cNvPr>
          <p:cNvSpPr>
            <a:spLocks noGrp="1"/>
          </p:cNvSpPr>
          <p:nvPr>
            <p:ph type="title"/>
          </p:nvPr>
        </p:nvSpPr>
        <p:spPr/>
        <p:txBody>
          <a:bodyPr/>
          <a:lstStyle/>
          <a:p>
            <a:r>
              <a:rPr lang="en-AU" dirty="0">
                <a:latin typeface="Arial Black" panose="020B0A04020102020204" pitchFamily="34" charset="0"/>
              </a:rPr>
              <a:t>Exam Preparation</a:t>
            </a:r>
          </a:p>
        </p:txBody>
      </p:sp>
      <p:sp>
        <p:nvSpPr>
          <p:cNvPr id="3" name="Content Placeholder 2">
            <a:extLst>
              <a:ext uri="{FF2B5EF4-FFF2-40B4-BE49-F238E27FC236}">
                <a16:creationId xmlns:a16="http://schemas.microsoft.com/office/drawing/2014/main" id="{8CC847D7-E81A-4B75-A182-36E8786ADDB3}"/>
              </a:ext>
            </a:extLst>
          </p:cNvPr>
          <p:cNvSpPr>
            <a:spLocks noGrp="1"/>
          </p:cNvSpPr>
          <p:nvPr>
            <p:ph idx="1"/>
          </p:nvPr>
        </p:nvSpPr>
        <p:spPr/>
        <p:txBody>
          <a:bodyPr>
            <a:normAutofit/>
          </a:bodyPr>
          <a:lstStyle/>
          <a:p>
            <a:r>
              <a:rPr lang="en-AU" sz="4800" dirty="0">
                <a:solidFill>
                  <a:schemeClr val="accent4">
                    <a:lumMod val="20000"/>
                    <a:lumOff val="80000"/>
                  </a:schemeClr>
                </a:solidFill>
              </a:rPr>
              <a:t>Ordering your knowledge</a:t>
            </a:r>
          </a:p>
          <a:p>
            <a:r>
              <a:rPr lang="en-AU" sz="4800" dirty="0">
                <a:solidFill>
                  <a:schemeClr val="accent3"/>
                </a:solidFill>
              </a:rPr>
              <a:t>Practice exams</a:t>
            </a:r>
          </a:p>
          <a:p>
            <a:r>
              <a:rPr lang="en-AU" sz="4800" dirty="0">
                <a:solidFill>
                  <a:schemeClr val="accent4"/>
                </a:solidFill>
              </a:rPr>
              <a:t>Tips for productive study</a:t>
            </a:r>
          </a:p>
          <a:p>
            <a:r>
              <a:rPr lang="en-AU" sz="4800" dirty="0">
                <a:solidFill>
                  <a:schemeClr val="accent5"/>
                </a:solidFill>
              </a:rPr>
              <a:t>Tips for writing exams</a:t>
            </a:r>
          </a:p>
        </p:txBody>
      </p:sp>
    </p:spTree>
    <p:extLst>
      <p:ext uri="{BB962C8B-B14F-4D97-AF65-F5344CB8AC3E}">
        <p14:creationId xmlns:p14="http://schemas.microsoft.com/office/powerpoint/2010/main" val="761981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998D0-CC3E-46CA-ACB1-6351E2D88F4B}"/>
              </a:ext>
            </a:extLst>
          </p:cNvPr>
          <p:cNvSpPr>
            <a:spLocks noGrp="1"/>
          </p:cNvSpPr>
          <p:nvPr>
            <p:ph type="title"/>
          </p:nvPr>
        </p:nvSpPr>
        <p:spPr>
          <a:xfrm>
            <a:off x="838200" y="365126"/>
            <a:ext cx="10515600" cy="957238"/>
          </a:xfrm>
        </p:spPr>
        <p:txBody>
          <a:bodyPr/>
          <a:lstStyle/>
          <a:p>
            <a:r>
              <a:rPr lang="en-AU" dirty="0"/>
              <a:t>References</a:t>
            </a:r>
          </a:p>
        </p:txBody>
      </p:sp>
      <p:sp>
        <p:nvSpPr>
          <p:cNvPr id="3" name="Content Placeholder 2">
            <a:extLst>
              <a:ext uri="{FF2B5EF4-FFF2-40B4-BE49-F238E27FC236}">
                <a16:creationId xmlns:a16="http://schemas.microsoft.com/office/drawing/2014/main" id="{62470681-4011-4E32-AB70-F43E71D2138C}"/>
              </a:ext>
            </a:extLst>
          </p:cNvPr>
          <p:cNvSpPr>
            <a:spLocks noGrp="1"/>
          </p:cNvSpPr>
          <p:nvPr>
            <p:ph idx="1"/>
          </p:nvPr>
        </p:nvSpPr>
        <p:spPr/>
        <p:txBody>
          <a:bodyPr/>
          <a:lstStyle/>
          <a:p>
            <a:pPr marL="0" indent="0">
              <a:buNone/>
            </a:pPr>
            <a:r>
              <a:rPr lang="en-AU" dirty="0"/>
              <a:t>‘Clue Words’ </a:t>
            </a:r>
            <a:r>
              <a:rPr lang="en-AU" dirty="0">
                <a:hlinkClick r:id="rId2"/>
              </a:rPr>
              <a:t>https://student.unsw.edu.au/clue-words</a:t>
            </a:r>
            <a:endParaRPr lang="en-AU" dirty="0"/>
          </a:p>
          <a:p>
            <a:pPr marL="0" indent="0">
              <a:buNone/>
            </a:pPr>
            <a:r>
              <a:rPr lang="en-AU" dirty="0"/>
              <a:t>Unsplash credits: William Felker, Birger Strahl, Alexandr Podvalny, Nick Fewings </a:t>
            </a:r>
          </a:p>
          <a:p>
            <a:pPr marL="0" indent="0">
              <a:buNone/>
            </a:pPr>
            <a:endParaRPr lang="en-AU" dirty="0"/>
          </a:p>
        </p:txBody>
      </p:sp>
    </p:spTree>
    <p:extLst>
      <p:ext uri="{BB962C8B-B14F-4D97-AF65-F5344CB8AC3E}">
        <p14:creationId xmlns:p14="http://schemas.microsoft.com/office/powerpoint/2010/main" val="586889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4617-6545-4E61-95FE-3D2EFD6C0529}"/>
              </a:ext>
            </a:extLst>
          </p:cNvPr>
          <p:cNvSpPr>
            <a:spLocks noGrp="1"/>
          </p:cNvSpPr>
          <p:nvPr>
            <p:ph type="title"/>
          </p:nvPr>
        </p:nvSpPr>
        <p:spPr>
          <a:xfrm>
            <a:off x="2139963" y="1484813"/>
            <a:ext cx="8534400" cy="2936875"/>
          </a:xfrm>
        </p:spPr>
        <p:txBody>
          <a:bodyPr/>
          <a:lstStyle/>
          <a:p>
            <a:pPr algn="ctr"/>
            <a:r>
              <a:rPr lang="en-AU" b="1" dirty="0">
                <a:solidFill>
                  <a:schemeClr val="tx2"/>
                </a:solidFill>
                <a:latin typeface="Arial Black" panose="020B0A04020102020204" pitchFamily="34" charset="0"/>
              </a:rPr>
              <a:t>Ordering Your Knowledge</a:t>
            </a:r>
          </a:p>
        </p:txBody>
      </p:sp>
    </p:spTree>
    <p:extLst>
      <p:ext uri="{BB962C8B-B14F-4D97-AF65-F5344CB8AC3E}">
        <p14:creationId xmlns:p14="http://schemas.microsoft.com/office/powerpoint/2010/main" val="3666332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DE0E8-1C73-46D8-B7F2-4687327E04BE}"/>
              </a:ext>
            </a:extLst>
          </p:cNvPr>
          <p:cNvSpPr>
            <a:spLocks noGrp="1"/>
          </p:cNvSpPr>
          <p:nvPr>
            <p:ph type="title"/>
          </p:nvPr>
        </p:nvSpPr>
        <p:spPr>
          <a:xfrm>
            <a:off x="838200" y="365125"/>
            <a:ext cx="10515600" cy="1137998"/>
          </a:xfrm>
        </p:spPr>
        <p:txBody>
          <a:bodyPr>
            <a:normAutofit fontScale="90000"/>
          </a:bodyPr>
          <a:lstStyle/>
          <a:p>
            <a:pPr>
              <a:lnSpc>
                <a:spcPct val="107000"/>
              </a:lnSpc>
              <a:spcAft>
                <a:spcPts val="800"/>
              </a:spcAft>
            </a:pPr>
            <a:br>
              <a:rPr lang="en-AU" sz="4000" dirty="0">
                <a:effectLst/>
                <a:latin typeface="Arial Black" panose="020B0A04020102020204" pitchFamily="34" charset="0"/>
                <a:ea typeface="Calibri" panose="020F0502020204030204" pitchFamily="34" charset="0"/>
                <a:cs typeface="Times New Roman" panose="02020603050405020304" pitchFamily="18" charset="0"/>
              </a:rPr>
            </a:br>
            <a:r>
              <a:rPr lang="en-AU" sz="4000" dirty="0">
                <a:effectLst/>
                <a:latin typeface="Arial Black" panose="020B0A04020102020204" pitchFamily="34" charset="0"/>
                <a:ea typeface="Calibri" panose="020F0502020204030204" pitchFamily="34" charset="0"/>
                <a:cs typeface="Times New Roman" panose="02020603050405020304" pitchFamily="18" charset="0"/>
              </a:rPr>
              <a:t>What do I need to know?</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Content Placeholder 2">
            <a:extLst>
              <a:ext uri="{FF2B5EF4-FFF2-40B4-BE49-F238E27FC236}">
                <a16:creationId xmlns:a16="http://schemas.microsoft.com/office/drawing/2014/main" id="{744FF6FD-6C2E-4865-8CB6-F4EFE617FEA6}"/>
              </a:ext>
            </a:extLst>
          </p:cNvPr>
          <p:cNvSpPr>
            <a:spLocks noGrp="1"/>
          </p:cNvSpPr>
          <p:nvPr>
            <p:ph sz="half" idx="1"/>
          </p:nvPr>
        </p:nvSpPr>
        <p:spPr>
          <a:xfrm>
            <a:off x="838200" y="1377863"/>
            <a:ext cx="5181600" cy="4799100"/>
          </a:xfrm>
        </p:spPr>
        <p:txBody>
          <a:bodyPr>
            <a:normAutofit/>
          </a:bodyPr>
          <a:lstStyle/>
          <a:p>
            <a:pPr marL="0" indent="0">
              <a:lnSpc>
                <a:spcPct val="150000"/>
              </a:lnSpc>
              <a:buNone/>
            </a:pPr>
            <a:r>
              <a:rPr lang="en-AU" dirty="0">
                <a:solidFill>
                  <a:schemeClr val="tx2">
                    <a:lumMod val="90000"/>
                  </a:schemeClr>
                </a:solidFill>
                <a:latin typeface="Arial Black" panose="020B0A04020102020204" pitchFamily="34" charset="0"/>
                <a:ea typeface="Calibri" panose="020F0502020204030204" pitchFamily="34" charset="0"/>
                <a:cs typeface="Times New Roman" panose="02020603050405020304" pitchFamily="18" charset="0"/>
              </a:rPr>
              <a:t>Course content</a:t>
            </a:r>
          </a:p>
          <a:p>
            <a:pPr>
              <a:lnSpc>
                <a:spcPct val="150000"/>
              </a:lnSpc>
            </a:pPr>
            <a:r>
              <a:rPr lang="en-AU" dirty="0">
                <a:solidFill>
                  <a:schemeClr val="tx2"/>
                </a:solidFill>
                <a:cs typeface="Times New Roman" panose="02020603050405020304" pitchFamily="18" charset="0"/>
              </a:rPr>
              <a:t>MC Learning Outcomes</a:t>
            </a:r>
          </a:p>
          <a:p>
            <a:pPr>
              <a:lnSpc>
                <a:spcPct val="150000"/>
              </a:lnSpc>
            </a:pPr>
            <a:r>
              <a:rPr lang="en-AU" dirty="0">
                <a:solidFill>
                  <a:schemeClr val="tx2"/>
                </a:solidFill>
                <a:cs typeface="Times New Roman" panose="02020603050405020304" pitchFamily="18" charset="0"/>
              </a:rPr>
              <a:t>ACT Learning Outcomes</a:t>
            </a:r>
          </a:p>
          <a:p>
            <a:pPr>
              <a:lnSpc>
                <a:spcPct val="150000"/>
              </a:lnSpc>
            </a:pPr>
            <a:r>
              <a:rPr lang="en-AU" dirty="0">
                <a:solidFill>
                  <a:schemeClr val="tx2"/>
                </a:solidFill>
                <a:cs typeface="Times New Roman" panose="02020603050405020304" pitchFamily="18" charset="0"/>
              </a:rPr>
              <a:t>Lecture material</a:t>
            </a:r>
          </a:p>
          <a:p>
            <a:pPr>
              <a:lnSpc>
                <a:spcPct val="150000"/>
              </a:lnSpc>
            </a:pPr>
            <a:r>
              <a:rPr lang="en-AU" dirty="0">
                <a:solidFill>
                  <a:schemeClr val="tx2"/>
                </a:solidFill>
                <a:cs typeface="Times New Roman" panose="02020603050405020304" pitchFamily="18" charset="0"/>
              </a:rPr>
              <a:t>Readings</a:t>
            </a:r>
          </a:p>
          <a:p>
            <a:pPr>
              <a:lnSpc>
                <a:spcPct val="150000"/>
              </a:lnSpc>
            </a:pPr>
            <a:r>
              <a:rPr lang="en-AU" dirty="0">
                <a:solidFill>
                  <a:schemeClr val="tx2"/>
                </a:solidFill>
              </a:rPr>
              <a:t>Old Exam Questions</a:t>
            </a:r>
          </a:p>
        </p:txBody>
      </p:sp>
      <p:sp>
        <p:nvSpPr>
          <p:cNvPr id="4" name="Content Placeholder 3">
            <a:extLst>
              <a:ext uri="{FF2B5EF4-FFF2-40B4-BE49-F238E27FC236}">
                <a16:creationId xmlns:a16="http://schemas.microsoft.com/office/drawing/2014/main" id="{CA34356C-E27E-455F-A0DB-96D1C7CC4A83}"/>
              </a:ext>
            </a:extLst>
          </p:cNvPr>
          <p:cNvSpPr>
            <a:spLocks noGrp="1"/>
          </p:cNvSpPr>
          <p:nvPr>
            <p:ph sz="half" idx="2"/>
          </p:nvPr>
        </p:nvSpPr>
        <p:spPr>
          <a:xfrm>
            <a:off x="6172200" y="1377863"/>
            <a:ext cx="5181600" cy="4799100"/>
          </a:xfrm>
        </p:spPr>
        <p:txBody>
          <a:bodyPr>
            <a:normAutofit/>
          </a:bodyPr>
          <a:lstStyle/>
          <a:p>
            <a:pPr marL="0" indent="0">
              <a:lnSpc>
                <a:spcPct val="150000"/>
              </a:lnSpc>
              <a:buNone/>
            </a:pPr>
            <a:r>
              <a:rPr lang="en-AU" dirty="0">
                <a:solidFill>
                  <a:schemeClr val="tx2">
                    <a:lumMod val="90000"/>
                  </a:schemeClr>
                </a:solidFill>
                <a:latin typeface="Arial Black" panose="020B0A04020102020204" pitchFamily="34" charset="0"/>
                <a:cs typeface="Times New Roman" panose="02020603050405020304" pitchFamily="18" charset="0"/>
              </a:rPr>
              <a:t>Exam format</a:t>
            </a:r>
          </a:p>
          <a:p>
            <a:pPr>
              <a:lnSpc>
                <a:spcPct val="150000"/>
              </a:lnSpc>
            </a:pPr>
            <a:r>
              <a:rPr lang="en-AU" dirty="0">
                <a:solidFill>
                  <a:schemeClr val="tx2"/>
                </a:solidFill>
                <a:cs typeface="Times New Roman" panose="02020603050405020304" pitchFamily="18" charset="0"/>
              </a:rPr>
              <a:t>Open or closed book</a:t>
            </a:r>
          </a:p>
          <a:p>
            <a:pPr>
              <a:lnSpc>
                <a:spcPct val="150000"/>
              </a:lnSpc>
            </a:pPr>
            <a:r>
              <a:rPr lang="en-AU" dirty="0">
                <a:solidFill>
                  <a:schemeClr val="tx2"/>
                </a:solidFill>
                <a:cs typeface="Times New Roman" panose="02020603050405020304" pitchFamily="18" charset="0"/>
              </a:rPr>
              <a:t>Time allocation</a:t>
            </a:r>
          </a:p>
          <a:p>
            <a:pPr>
              <a:lnSpc>
                <a:spcPct val="150000"/>
              </a:lnSpc>
            </a:pPr>
            <a:r>
              <a:rPr lang="en-AU" dirty="0">
                <a:solidFill>
                  <a:schemeClr val="tx2"/>
                </a:solidFill>
                <a:cs typeface="Times New Roman" panose="02020603050405020304" pitchFamily="18" charset="0"/>
              </a:rPr>
              <a:t>Number and type of questions</a:t>
            </a:r>
          </a:p>
          <a:p>
            <a:pPr>
              <a:lnSpc>
                <a:spcPct val="150000"/>
              </a:lnSpc>
            </a:pPr>
            <a:r>
              <a:rPr lang="en-AU" dirty="0">
                <a:solidFill>
                  <a:schemeClr val="tx2"/>
                </a:solidFill>
                <a:cs typeface="Times New Roman" panose="02020603050405020304" pitchFamily="18" charset="0"/>
              </a:rPr>
              <a:t>Method of submission</a:t>
            </a:r>
          </a:p>
          <a:p>
            <a:endParaRPr lang="en-AU" dirty="0">
              <a:solidFill>
                <a:schemeClr val="tx2"/>
              </a:solidFill>
              <a:cs typeface="Times New Roman" panose="02020603050405020304" pitchFamily="18" charset="0"/>
            </a:endParaRPr>
          </a:p>
        </p:txBody>
      </p:sp>
    </p:spTree>
    <p:extLst>
      <p:ext uri="{BB962C8B-B14F-4D97-AF65-F5344CB8AC3E}">
        <p14:creationId xmlns:p14="http://schemas.microsoft.com/office/powerpoint/2010/main" val="290362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5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fade">
                                      <p:cBhvr>
                                        <p:cTn id="47" dur="500"/>
                                        <p:tgtEl>
                                          <p:spTgt spid="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fade">
                                      <p:cBhvr>
                                        <p:cTn id="52" dur="500"/>
                                        <p:tgtEl>
                                          <p:spTgt spid="4">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fade">
                                      <p:cBhvr>
                                        <p:cTn id="57" dur="500"/>
                                        <p:tgtEl>
                                          <p:spTgt spid="4">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animEffect transition="in" filter="fade">
                                      <p:cBhvr>
                                        <p:cTn id="6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AC696B-94A3-4557-AADE-87EAE1A56C29}"/>
              </a:ext>
            </a:extLst>
          </p:cNvPr>
          <p:cNvPicPr/>
          <p:nvPr/>
        </p:nvPicPr>
        <p:blipFill rotWithShape="1">
          <a:blip r:embed="rId2">
            <a:extLst>
              <a:ext uri="{28A0092B-C50C-407E-A947-70E740481C1C}">
                <a14:useLocalDpi xmlns:a14="http://schemas.microsoft.com/office/drawing/2010/main" val="0"/>
              </a:ext>
            </a:extLst>
          </a:blip>
          <a:srcRect t="17417" r="11562" b="5845"/>
          <a:stretch/>
        </p:blipFill>
        <p:spPr bwMode="auto">
          <a:xfrm>
            <a:off x="1901371" y="0"/>
            <a:ext cx="10290629" cy="6858000"/>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96ED0D16-D0EF-4432-A18C-8A651D6177A3}"/>
              </a:ext>
            </a:extLst>
          </p:cNvPr>
          <p:cNvSpPr txBox="1"/>
          <p:nvPr/>
        </p:nvSpPr>
        <p:spPr>
          <a:xfrm>
            <a:off x="304800" y="2409371"/>
            <a:ext cx="1596571" cy="1754326"/>
          </a:xfrm>
          <a:prstGeom prst="rect">
            <a:avLst/>
          </a:prstGeom>
          <a:noFill/>
        </p:spPr>
        <p:txBody>
          <a:bodyPr wrap="square" rtlCol="0">
            <a:spAutoFit/>
          </a:bodyPr>
          <a:lstStyle/>
          <a:p>
            <a:r>
              <a:rPr lang="en-AU" dirty="0"/>
              <a:t>ACT Learning Outcomes for </a:t>
            </a:r>
            <a:r>
              <a:rPr lang="en-AU" sz="1800" i="0" dirty="0">
                <a:solidFill>
                  <a:schemeClr val="tx2"/>
                </a:solidFill>
                <a:effectLst/>
                <a:latin typeface="Calibri" panose="020F0502020204030204" pitchFamily="34" charset="0"/>
                <a:cs typeface="Calibri" panose="020F0502020204030204" pitchFamily="34" charset="0"/>
              </a:rPr>
              <a:t>Doctrine of God and Work of Christ</a:t>
            </a:r>
          </a:p>
          <a:p>
            <a:endParaRPr lang="en-AU" dirty="0"/>
          </a:p>
        </p:txBody>
      </p:sp>
    </p:spTree>
    <p:extLst>
      <p:ext uri="{BB962C8B-B14F-4D97-AF65-F5344CB8AC3E}">
        <p14:creationId xmlns:p14="http://schemas.microsoft.com/office/powerpoint/2010/main" val="1925170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51919B-02E0-43E7-B13E-4BFA96E427FA}"/>
              </a:ext>
            </a:extLst>
          </p:cNvPr>
          <p:cNvPicPr/>
          <p:nvPr/>
        </p:nvPicPr>
        <p:blipFill rotWithShape="1">
          <a:blip r:embed="rId2">
            <a:extLst>
              <a:ext uri="{28A0092B-C50C-407E-A947-70E740481C1C}">
                <a14:useLocalDpi xmlns:a14="http://schemas.microsoft.com/office/drawing/2010/main" val="0"/>
              </a:ext>
            </a:extLst>
          </a:blip>
          <a:srcRect l="1845" t="28538" r="51933" b="14042"/>
          <a:stretch/>
        </p:blipFill>
        <p:spPr bwMode="auto">
          <a:xfrm>
            <a:off x="2873829" y="0"/>
            <a:ext cx="7881257" cy="6858000"/>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5079FFA1-9EA7-42F8-BD0E-DE87ACDBB6F2}"/>
              </a:ext>
            </a:extLst>
          </p:cNvPr>
          <p:cNvSpPr txBox="1"/>
          <p:nvPr/>
        </p:nvSpPr>
        <p:spPr>
          <a:xfrm>
            <a:off x="638628" y="899885"/>
            <a:ext cx="1814286" cy="2954655"/>
          </a:xfrm>
          <a:prstGeom prst="rect">
            <a:avLst/>
          </a:prstGeom>
          <a:noFill/>
        </p:spPr>
        <p:txBody>
          <a:bodyPr wrap="square" rtlCol="0">
            <a:spAutoFit/>
          </a:bodyPr>
          <a:lstStyle/>
          <a:p>
            <a:r>
              <a:rPr lang="en-AU" sz="2400" dirty="0">
                <a:solidFill>
                  <a:schemeClr val="tx2"/>
                </a:solidFill>
                <a:latin typeface="Calibri" panose="020F0502020204030204" pitchFamily="34" charset="0"/>
                <a:cs typeface="Calibri" panose="020F0502020204030204" pitchFamily="34" charset="0"/>
              </a:rPr>
              <a:t>Th002</a:t>
            </a:r>
          </a:p>
          <a:p>
            <a:r>
              <a:rPr lang="en-AU" sz="2400" i="0" dirty="0">
                <a:solidFill>
                  <a:schemeClr val="tx2"/>
                </a:solidFill>
                <a:effectLst/>
                <a:latin typeface="Calibri" panose="020F0502020204030204" pitchFamily="34" charset="0"/>
                <a:cs typeface="Calibri" panose="020F0502020204030204" pitchFamily="34" charset="0"/>
              </a:rPr>
              <a:t>Doctrine of God and Work of Christ</a:t>
            </a:r>
          </a:p>
          <a:p>
            <a:endParaRPr lang="en-AU" sz="2400" dirty="0">
              <a:solidFill>
                <a:schemeClr val="tx2"/>
              </a:solidFill>
              <a:latin typeface="Calibri" panose="020F0502020204030204" pitchFamily="34" charset="0"/>
              <a:cs typeface="Calibri" panose="020F0502020204030204" pitchFamily="34" charset="0"/>
            </a:endParaRPr>
          </a:p>
          <a:p>
            <a:r>
              <a:rPr lang="en-AU" sz="2400" i="0" dirty="0">
                <a:solidFill>
                  <a:schemeClr val="tx2"/>
                </a:solidFill>
                <a:effectLst/>
                <a:latin typeface="Calibri" panose="020F0502020204030204" pitchFamily="34" charset="0"/>
                <a:cs typeface="Calibri" panose="020F0502020204030204" pitchFamily="34" charset="0"/>
              </a:rPr>
              <a:t>Main Topics</a:t>
            </a:r>
          </a:p>
          <a:p>
            <a:endParaRPr lang="en-AU" dirty="0"/>
          </a:p>
        </p:txBody>
      </p:sp>
    </p:spTree>
    <p:extLst>
      <p:ext uri="{BB962C8B-B14F-4D97-AF65-F5344CB8AC3E}">
        <p14:creationId xmlns:p14="http://schemas.microsoft.com/office/powerpoint/2010/main" val="2247288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3CC5467-FB25-4624-9278-A2476678D636}"/>
              </a:ext>
            </a:extLst>
          </p:cNvPr>
          <p:cNvSpPr txBox="1"/>
          <p:nvPr/>
        </p:nvSpPr>
        <p:spPr>
          <a:xfrm>
            <a:off x="188686" y="2133600"/>
            <a:ext cx="1509486" cy="1200329"/>
          </a:xfrm>
          <a:prstGeom prst="rect">
            <a:avLst/>
          </a:prstGeom>
          <a:noFill/>
        </p:spPr>
        <p:txBody>
          <a:bodyPr wrap="square" rtlCol="0">
            <a:spAutoFit/>
          </a:bodyPr>
          <a:lstStyle/>
          <a:p>
            <a:r>
              <a:rPr lang="en-AU" sz="2400" dirty="0"/>
              <a:t>MC Learning Outcomes</a:t>
            </a:r>
          </a:p>
        </p:txBody>
      </p:sp>
      <p:pic>
        <p:nvPicPr>
          <p:cNvPr id="6" name="Picture 5">
            <a:extLst>
              <a:ext uri="{FF2B5EF4-FFF2-40B4-BE49-F238E27FC236}">
                <a16:creationId xmlns:a16="http://schemas.microsoft.com/office/drawing/2014/main" id="{317F289B-F8AE-4C31-B29B-0111B99E3B18}"/>
              </a:ext>
            </a:extLst>
          </p:cNvPr>
          <p:cNvPicPr/>
          <p:nvPr/>
        </p:nvPicPr>
        <p:blipFill rotWithShape="1">
          <a:blip r:embed="rId2"/>
          <a:srcRect l="27361" t="23074" r="25018" b="45189"/>
          <a:stretch/>
        </p:blipFill>
        <p:spPr bwMode="auto">
          <a:xfrm>
            <a:off x="2002972" y="0"/>
            <a:ext cx="10189028" cy="5334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104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4617-6545-4E61-95FE-3D2EFD6C0529}"/>
              </a:ext>
            </a:extLst>
          </p:cNvPr>
          <p:cNvSpPr>
            <a:spLocks noGrp="1"/>
          </p:cNvSpPr>
          <p:nvPr>
            <p:ph type="title"/>
          </p:nvPr>
        </p:nvSpPr>
        <p:spPr>
          <a:xfrm>
            <a:off x="3956237" y="382523"/>
            <a:ext cx="8534400" cy="2623724"/>
          </a:xfrm>
        </p:spPr>
        <p:txBody>
          <a:bodyPr/>
          <a:lstStyle/>
          <a:p>
            <a:pPr algn="ctr"/>
            <a:r>
              <a:rPr lang="en-AU" b="1" dirty="0">
                <a:solidFill>
                  <a:schemeClr val="tx2"/>
                </a:solidFill>
                <a:latin typeface="Arial Black" panose="020B0A04020102020204" pitchFamily="34" charset="0"/>
              </a:rPr>
              <a:t>Practice Exams</a:t>
            </a:r>
          </a:p>
        </p:txBody>
      </p:sp>
    </p:spTree>
    <p:extLst>
      <p:ext uri="{BB962C8B-B14F-4D97-AF65-F5344CB8AC3E}">
        <p14:creationId xmlns:p14="http://schemas.microsoft.com/office/powerpoint/2010/main" val="2644796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1FEFA-8A6F-48C9-B24F-FA3629635957}"/>
              </a:ext>
            </a:extLst>
          </p:cNvPr>
          <p:cNvSpPr>
            <a:spLocks noGrp="1"/>
          </p:cNvSpPr>
          <p:nvPr>
            <p:ph type="title"/>
          </p:nvPr>
        </p:nvSpPr>
        <p:spPr/>
        <p:txBody>
          <a:bodyPr/>
          <a:lstStyle/>
          <a:p>
            <a:r>
              <a:rPr lang="en-AU" dirty="0"/>
              <a:t>Possible Exam Question</a:t>
            </a:r>
          </a:p>
        </p:txBody>
      </p:sp>
      <p:sp>
        <p:nvSpPr>
          <p:cNvPr id="3" name="Content Placeholder 2">
            <a:extLst>
              <a:ext uri="{FF2B5EF4-FFF2-40B4-BE49-F238E27FC236}">
                <a16:creationId xmlns:a16="http://schemas.microsoft.com/office/drawing/2014/main" id="{21211806-B105-48AF-BE60-A90E576A39D8}"/>
              </a:ext>
            </a:extLst>
          </p:cNvPr>
          <p:cNvSpPr>
            <a:spLocks noGrp="1"/>
          </p:cNvSpPr>
          <p:nvPr>
            <p:ph idx="1"/>
          </p:nvPr>
        </p:nvSpPr>
        <p:spPr/>
        <p:txBody>
          <a:bodyPr/>
          <a:lstStyle/>
          <a:p>
            <a:pPr marL="0" indent="0">
              <a:buNone/>
            </a:pPr>
            <a:endParaRPr lang="en-AU" dirty="0"/>
          </a:p>
          <a:p>
            <a:pPr marL="0" indent="0">
              <a:buNone/>
            </a:pPr>
            <a:r>
              <a:rPr lang="en-AU" sz="3200" dirty="0"/>
              <a:t>Explain the biblical basis for the “</a:t>
            </a:r>
            <a:r>
              <a:rPr lang="en-AU" sz="3200" dirty="0">
                <a:solidFill>
                  <a:srgbClr val="FFFF00"/>
                </a:solidFill>
              </a:rPr>
              <a:t>threefold office</a:t>
            </a:r>
            <a:r>
              <a:rPr lang="en-AU" sz="3200" dirty="0"/>
              <a:t>” of Jesus Christ. Then, using scripture and theologians, explain this statement and discuss its implications to the church’s mission today: “</a:t>
            </a:r>
            <a:r>
              <a:rPr lang="en-AU" sz="3200" dirty="0">
                <a:solidFill>
                  <a:srgbClr val="FFFF00"/>
                </a:solidFill>
              </a:rPr>
              <a:t>The way </a:t>
            </a:r>
            <a:r>
              <a:rPr lang="en-AU" sz="3200" dirty="0"/>
              <a:t>in which </a:t>
            </a:r>
            <a:r>
              <a:rPr lang="en-AU" sz="3200" dirty="0">
                <a:solidFill>
                  <a:srgbClr val="FFFF00"/>
                </a:solidFill>
              </a:rPr>
              <a:t>Christ fulfilled his three office </a:t>
            </a:r>
            <a:r>
              <a:rPr lang="en-AU" sz="3200" dirty="0"/>
              <a:t>was </a:t>
            </a:r>
            <a:r>
              <a:rPr lang="en-AU" sz="3200" dirty="0">
                <a:solidFill>
                  <a:srgbClr val="FFFF00"/>
                </a:solidFill>
              </a:rPr>
              <a:t>radically subversive and countercultural</a:t>
            </a:r>
            <a:r>
              <a:rPr lang="en-AU" sz="3200" dirty="0"/>
              <a:t>.” Reference scripture and theologians (creeds) in your answer.</a:t>
            </a:r>
          </a:p>
        </p:txBody>
      </p:sp>
    </p:spTree>
    <p:extLst>
      <p:ext uri="{BB962C8B-B14F-4D97-AF65-F5344CB8AC3E}">
        <p14:creationId xmlns:p14="http://schemas.microsoft.com/office/powerpoint/2010/main" val="3998239866"/>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666</TotalTime>
  <Words>1479</Words>
  <Application>Microsoft Office PowerPoint</Application>
  <PresentationFormat>Widescreen</PresentationFormat>
  <Paragraphs>157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Black</vt:lpstr>
      <vt:lpstr>Calibri</vt:lpstr>
      <vt:lpstr>Calibri Light</vt:lpstr>
      <vt:lpstr>Office Theme</vt:lpstr>
      <vt:lpstr>Exam Preparation</vt:lpstr>
      <vt:lpstr>Exam Preparation</vt:lpstr>
      <vt:lpstr>Ordering Your Knowledge</vt:lpstr>
      <vt:lpstr> What do I need to know? </vt:lpstr>
      <vt:lpstr>PowerPoint Presentation</vt:lpstr>
      <vt:lpstr>PowerPoint Presentation</vt:lpstr>
      <vt:lpstr>PowerPoint Presentation</vt:lpstr>
      <vt:lpstr>Practice Exams</vt:lpstr>
      <vt:lpstr>Possible Exam Question</vt:lpstr>
      <vt:lpstr>Possible Exam Question</vt:lpstr>
      <vt:lpstr>Possible Exam Answer Outline Style 1</vt:lpstr>
      <vt:lpstr>Possible Exam Answer Outline Style 2</vt:lpstr>
      <vt:lpstr> Table of clue words for exams  </vt:lpstr>
      <vt:lpstr>Advice from lecturers: NT 002 Early NT Church</vt:lpstr>
      <vt:lpstr>Old Exam Question: NT002</vt:lpstr>
      <vt:lpstr>Old Exam Question: NT002</vt:lpstr>
      <vt:lpstr>Possible Exam Answer Outline</vt:lpstr>
      <vt:lpstr>Tips for preparing</vt:lpstr>
      <vt:lpstr>Tips for writing exams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 Preparation</dc:title>
  <dc:creator>Wendy Noble</dc:creator>
  <cp:lastModifiedBy>Wendy Noble</cp:lastModifiedBy>
  <cp:revision>24</cp:revision>
  <dcterms:created xsi:type="dcterms:W3CDTF">2020-10-13T09:59:47Z</dcterms:created>
  <dcterms:modified xsi:type="dcterms:W3CDTF">2020-10-13T21:06:46Z</dcterms:modified>
</cp:coreProperties>
</file>