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7" r:id="rId7"/>
    <p:sldId id="279" r:id="rId8"/>
    <p:sldId id="278" r:id="rId9"/>
    <p:sldId id="263" r:id="rId10"/>
    <p:sldId id="280" r:id="rId11"/>
    <p:sldId id="281" r:id="rId12"/>
    <p:sldId id="282" r:id="rId13"/>
    <p:sldId id="264" r:id="rId14"/>
    <p:sldId id="270" r:id="rId15"/>
    <p:sldId id="271" r:id="rId16"/>
    <p:sldId id="272" r:id="rId17"/>
    <p:sldId id="274" r:id="rId18"/>
    <p:sldId id="277" r:id="rId19"/>
    <p:sldId id="275" r:id="rId20"/>
    <p:sldId id="276" r:id="rId21"/>
    <p:sldId id="265" r:id="rId22"/>
  </p:sldIdLst>
  <p:sldSz cx="9144000" cy="5143500" type="screen16x9"/>
  <p:notesSz cx="6797675" cy="9926638"/>
  <p:embeddedFontLst>
    <p:embeddedFont>
      <p:font typeface="Open Sans" panose="020B0606030504020204" pitchFamily="34" charset="0"/>
      <p:regular r:id="rId24"/>
      <p:bold r:id="rId25"/>
      <p:italic r:id="rId26"/>
      <p:boldItalic r:id="rId27"/>
    </p:embeddedFont>
    <p:embeddedFont>
      <p:font typeface="PT Sans Narrow" panose="020B0506020203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A6C046-E701-48B8-9494-15B6D0F99796}">
  <a:tblStyle styleId="{DEA6C046-E701-48B8-9494-15B6D0F997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I’m Michelle, and I work in </a:t>
            </a:r>
            <a:r>
              <a:rPr lang="en-AU" dirty="0" err="1"/>
              <a:t>th</a:t>
            </a:r>
            <a:r>
              <a:rPr lang="en" dirty="0"/>
              <a:t>e Library on level 2.  Fun fact: even though I’m a librarian, I am still scared of public libraries!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580C3588-7D27-087A-36DE-9C285647F269}"/>
            </a:ext>
          </a:extLst>
        </p:cNvPr>
        <p:cNvGrpSpPr/>
        <p:nvPr/>
      </p:nvGrpSpPr>
      <p:grpSpPr>
        <a:xfrm>
          <a:off x="0" y="0"/>
          <a:ext cx="0" cy="0"/>
          <a:chOff x="0" y="0"/>
          <a:chExt cx="0" cy="0"/>
        </a:xfrm>
      </p:grpSpPr>
      <p:sp>
        <p:nvSpPr>
          <p:cNvPr id="144" name="Google Shape;144;g20499be0122_0_25:notes">
            <a:extLst>
              <a:ext uri="{FF2B5EF4-FFF2-40B4-BE49-F238E27FC236}">
                <a16:creationId xmlns:a16="http://schemas.microsoft.com/office/drawing/2014/main" id="{6B7B6875-D091-3B09-B305-93DAED999F3B}"/>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499be0122_0_25:notes">
            <a:extLst>
              <a:ext uri="{FF2B5EF4-FFF2-40B4-BE49-F238E27FC236}">
                <a16:creationId xmlns:a16="http://schemas.microsoft.com/office/drawing/2014/main" id="{C598DD58-130F-55D8-DF2C-2AD0FF609A8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dirty="0"/>
          </a:p>
          <a:p>
            <a:pPr marL="0" lvl="0" indent="0" algn="l" rtl="0">
              <a:spcBef>
                <a:spcPts val="0"/>
              </a:spcBef>
              <a:spcAft>
                <a:spcPts val="0"/>
              </a:spcAft>
              <a:buNone/>
            </a:pPr>
            <a:r>
              <a:rPr lang="en" dirty="0"/>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dirty="0"/>
          </a:p>
        </p:txBody>
      </p:sp>
    </p:spTree>
    <p:extLst>
      <p:ext uri="{BB962C8B-B14F-4D97-AF65-F5344CB8AC3E}">
        <p14:creationId xmlns:p14="http://schemas.microsoft.com/office/powerpoint/2010/main" val="367283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EB19E0E9-2DFF-4C7B-DAA6-8073408C2411}"/>
            </a:ext>
          </a:extLst>
        </p:cNvPr>
        <p:cNvGrpSpPr/>
        <p:nvPr/>
      </p:nvGrpSpPr>
      <p:grpSpPr>
        <a:xfrm>
          <a:off x="0" y="0"/>
          <a:ext cx="0" cy="0"/>
          <a:chOff x="0" y="0"/>
          <a:chExt cx="0" cy="0"/>
        </a:xfrm>
      </p:grpSpPr>
      <p:sp>
        <p:nvSpPr>
          <p:cNvPr id="144" name="Google Shape;144;g20499be0122_0_25:notes">
            <a:extLst>
              <a:ext uri="{FF2B5EF4-FFF2-40B4-BE49-F238E27FC236}">
                <a16:creationId xmlns:a16="http://schemas.microsoft.com/office/drawing/2014/main" id="{BAE6594D-A0F3-F5E8-9BA6-0B9937802D55}"/>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499be0122_0_25:notes">
            <a:extLst>
              <a:ext uri="{FF2B5EF4-FFF2-40B4-BE49-F238E27FC236}">
                <a16:creationId xmlns:a16="http://schemas.microsoft.com/office/drawing/2014/main" id="{358C466F-CF2C-853C-7D23-772D720E804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dirty="0"/>
          </a:p>
          <a:p>
            <a:pPr marL="0" lvl="0" indent="0" algn="l" rtl="0">
              <a:spcBef>
                <a:spcPts val="0"/>
              </a:spcBef>
              <a:spcAft>
                <a:spcPts val="0"/>
              </a:spcAft>
              <a:buNone/>
            </a:pPr>
            <a:r>
              <a:rPr lang="en" dirty="0"/>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dirty="0"/>
          </a:p>
        </p:txBody>
      </p:sp>
    </p:spTree>
    <p:extLst>
      <p:ext uri="{BB962C8B-B14F-4D97-AF65-F5344CB8AC3E}">
        <p14:creationId xmlns:p14="http://schemas.microsoft.com/office/powerpoint/2010/main" val="87041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598b340ff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598b340ff_0_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two covers on the screen are both journals held in the library. They are both good resources to use, but one is more suitable for academic research than the other. Which one would you use for an academic assessment? (OT Abstracts). What could you use Christianity Today for?</a:t>
            </a:r>
            <a:endParaRPr dirty="0"/>
          </a:p>
          <a:p>
            <a:pPr marL="0" lvl="0" indent="0" algn="l" rtl="0">
              <a:spcBef>
                <a:spcPts val="0"/>
              </a:spcBef>
              <a:spcAft>
                <a:spcPts val="0"/>
              </a:spcAft>
              <a:buNone/>
            </a:pPr>
            <a:r>
              <a:rPr lang="en" dirty="0"/>
              <a:t>Another phrase that pops up a lot is “peer reviewed”. Who knows what that means?</a:t>
            </a:r>
            <a:endParaRPr dirty="0"/>
          </a:p>
          <a:p>
            <a:pPr marL="0" lvl="0" indent="0" algn="l" rtl="0">
              <a:spcBef>
                <a:spcPts val="0"/>
              </a:spcBef>
              <a:spcAft>
                <a:spcPts val="0"/>
              </a:spcAft>
              <a:buNone/>
            </a:pPr>
            <a:r>
              <a:rPr lang="en" dirty="0"/>
              <a:t>Peer reviewed = experts in this field have read the articles and critiqued them before publication. That means the articles should be up to academic research standards, and the information should be correct and up to date.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224E8425-1888-9303-AF51-A433A9F68443}"/>
            </a:ext>
          </a:extLst>
        </p:cNvPr>
        <p:cNvGrpSpPr/>
        <p:nvPr/>
      </p:nvGrpSpPr>
      <p:grpSpPr>
        <a:xfrm>
          <a:off x="0" y="0"/>
          <a:ext cx="0" cy="0"/>
          <a:chOff x="0" y="0"/>
          <a:chExt cx="0" cy="0"/>
        </a:xfrm>
      </p:grpSpPr>
      <p:sp>
        <p:nvSpPr>
          <p:cNvPr id="115" name="Google Shape;115;g206a588677f_0_0:notes">
            <a:extLst>
              <a:ext uri="{FF2B5EF4-FFF2-40B4-BE49-F238E27FC236}">
                <a16:creationId xmlns:a16="http://schemas.microsoft.com/office/drawing/2014/main" id="{2B6EE510-48D7-A1E9-DEC2-1A54C53E973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6a588677f_0_0:notes">
            <a:extLst>
              <a:ext uri="{FF2B5EF4-FFF2-40B4-BE49-F238E27FC236}">
                <a16:creationId xmlns:a16="http://schemas.microsoft.com/office/drawing/2014/main" id="{ACEF4D8A-9F70-2D86-BF39-94A241D80E5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47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D64940E1-A1F4-BDBD-F336-ACC9B581C883}"/>
            </a:ext>
          </a:extLst>
        </p:cNvPr>
        <p:cNvGrpSpPr/>
        <p:nvPr/>
      </p:nvGrpSpPr>
      <p:grpSpPr>
        <a:xfrm>
          <a:off x="0" y="0"/>
          <a:ext cx="0" cy="0"/>
          <a:chOff x="0" y="0"/>
          <a:chExt cx="0" cy="0"/>
        </a:xfrm>
      </p:grpSpPr>
      <p:sp>
        <p:nvSpPr>
          <p:cNvPr id="115" name="Google Shape;115;g206a588677f_0_0:notes">
            <a:extLst>
              <a:ext uri="{FF2B5EF4-FFF2-40B4-BE49-F238E27FC236}">
                <a16:creationId xmlns:a16="http://schemas.microsoft.com/office/drawing/2014/main" id="{42C30CB0-9C46-BBB0-AFD7-1B6C629948D4}"/>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6a588677f_0_0:notes">
            <a:extLst>
              <a:ext uri="{FF2B5EF4-FFF2-40B4-BE49-F238E27FC236}">
                <a16:creationId xmlns:a16="http://schemas.microsoft.com/office/drawing/2014/main" id="{612E71E9-BEE6-0327-5423-DD5DA25499A6}"/>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09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89C19D81-646E-96D8-937C-2FC10931384D}"/>
            </a:ext>
          </a:extLst>
        </p:cNvPr>
        <p:cNvGrpSpPr/>
        <p:nvPr/>
      </p:nvGrpSpPr>
      <p:grpSpPr>
        <a:xfrm>
          <a:off x="0" y="0"/>
          <a:ext cx="0" cy="0"/>
          <a:chOff x="0" y="0"/>
          <a:chExt cx="0" cy="0"/>
        </a:xfrm>
      </p:grpSpPr>
      <p:sp>
        <p:nvSpPr>
          <p:cNvPr id="115" name="Google Shape;115;g206a588677f_0_0:notes">
            <a:extLst>
              <a:ext uri="{FF2B5EF4-FFF2-40B4-BE49-F238E27FC236}">
                <a16:creationId xmlns:a16="http://schemas.microsoft.com/office/drawing/2014/main" id="{92A0D2DA-63C9-07B1-6838-AC1B548F5FB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6a588677f_0_0:notes">
            <a:extLst>
              <a:ext uri="{FF2B5EF4-FFF2-40B4-BE49-F238E27FC236}">
                <a16:creationId xmlns:a16="http://schemas.microsoft.com/office/drawing/2014/main" id="{4A6E5BF7-4EF9-AE9A-0A1C-A998C751BC9E}"/>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03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26b4c7c18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f26b4c7c18_1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0e1da9948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0e1da99484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e1da99484_0_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e1da99484_0_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469dcff7d_0_1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469dcff7d_0_1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did you last use an academic library? What did you use it for?</a:t>
            </a:r>
            <a:endParaRPr dirty="0"/>
          </a:p>
          <a:p>
            <a:pPr marL="0" lvl="0" indent="0" algn="l" rtl="0">
              <a:spcBef>
                <a:spcPts val="0"/>
              </a:spcBef>
              <a:spcAft>
                <a:spcPts val="0"/>
              </a:spcAft>
              <a:buNone/>
            </a:pPr>
            <a:r>
              <a:rPr lang="en" dirty="0"/>
              <a:t>We can help in lots of ways - finding books (including posting them to distance students), keeping up to date with research, accessing paid resources, printing, search strategies, study spaces, and the whole research process.</a:t>
            </a:r>
            <a:endParaRPr dirty="0"/>
          </a:p>
          <a:p>
            <a:pPr marL="0" lvl="0" indent="0" algn="l" rtl="0">
              <a:spcBef>
                <a:spcPts val="0"/>
              </a:spcBef>
              <a:spcAft>
                <a:spcPts val="0"/>
              </a:spcAft>
              <a:buNone/>
            </a:pPr>
            <a:r>
              <a:rPr lang="en" dirty="0"/>
              <a:t>The library also has reference and not for loan collections that are only available on campus. This is where we have your textbooks, encyclopedias, dictionaries and some commentaries - important books to use!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469dcff7d_0_1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469dcff7d_0_13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help with lots of things - but a few things we DON’T do include writing and editing essays, and knowing all your marking criteria and lecturers’ expectations.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5AC7A227-1F81-3EC8-C01E-1D1959F06F4C}"/>
            </a:ext>
          </a:extLst>
        </p:cNvPr>
        <p:cNvGrpSpPr/>
        <p:nvPr/>
      </p:nvGrpSpPr>
      <p:grpSpPr>
        <a:xfrm>
          <a:off x="0" y="0"/>
          <a:ext cx="0" cy="0"/>
          <a:chOff x="0" y="0"/>
          <a:chExt cx="0" cy="0"/>
        </a:xfrm>
      </p:grpSpPr>
      <p:sp>
        <p:nvSpPr>
          <p:cNvPr id="115" name="Google Shape;115;g206a588677f_0_0:notes">
            <a:extLst>
              <a:ext uri="{FF2B5EF4-FFF2-40B4-BE49-F238E27FC236}">
                <a16:creationId xmlns:a16="http://schemas.microsoft.com/office/drawing/2014/main" id="{6A408818-5F4D-DF63-9673-79210BBAF43A}"/>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6a588677f_0_0:notes">
            <a:extLst>
              <a:ext uri="{FF2B5EF4-FFF2-40B4-BE49-F238E27FC236}">
                <a16:creationId xmlns:a16="http://schemas.microsoft.com/office/drawing/2014/main" id="{6B7ABC6E-7BF7-70A1-831F-E3B610FC395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06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469dcff7d_0_1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469dcff7d_0_14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AU" sz="1800" b="0" i="0" u="none" strike="noStrike" dirty="0">
                <a:solidFill>
                  <a:srgbClr val="000000"/>
                </a:solidFill>
                <a:effectLst/>
                <a:latin typeface="Arial" panose="020B0604020202020204" pitchFamily="34" charset="0"/>
              </a:rPr>
              <a:t>This is the homepage of the library catalogue. On the Top middle is the search bar - and notice that there are options for both basic and advanced searching, to use some of the search techniques we’ll be learning. Top right is the login button. The circles in the middle is all about online resources for each of the departments at Morling. This is where the links to our journal databases and eBook collections are.</a:t>
            </a:r>
            <a:endParaRPr lang="en-AU" b="0" dirty="0">
              <a:effectLst/>
            </a:endParaRPr>
          </a:p>
          <a:p>
            <a:pPr marL="158750" indent="0">
              <a:buNone/>
            </a:pPr>
            <a:br>
              <a:rPr lang="en-AU" dirty="0"/>
            </a:br>
            <a:endParaRPr dirty="0"/>
          </a:p>
        </p:txBody>
      </p:sp>
    </p:spTree>
    <p:extLst>
      <p:ext uri="{BB962C8B-B14F-4D97-AF65-F5344CB8AC3E}">
        <p14:creationId xmlns:p14="http://schemas.microsoft.com/office/powerpoint/2010/main" val="3418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499be0122_0_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499be0122_0_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dirty="0"/>
          </a:p>
          <a:p>
            <a:pPr marL="0" lvl="0" indent="0" algn="l" rtl="0">
              <a:spcBef>
                <a:spcPts val="0"/>
              </a:spcBef>
              <a:spcAft>
                <a:spcPts val="0"/>
              </a:spcAft>
              <a:buNone/>
            </a:pPr>
            <a:r>
              <a:rPr lang="en" dirty="0"/>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8EA80D79-2A8A-F5FF-7791-A96B1C603488}"/>
            </a:ext>
          </a:extLst>
        </p:cNvPr>
        <p:cNvGrpSpPr/>
        <p:nvPr/>
      </p:nvGrpSpPr>
      <p:grpSpPr>
        <a:xfrm>
          <a:off x="0" y="0"/>
          <a:ext cx="0" cy="0"/>
          <a:chOff x="0" y="0"/>
          <a:chExt cx="0" cy="0"/>
        </a:xfrm>
      </p:grpSpPr>
      <p:sp>
        <p:nvSpPr>
          <p:cNvPr id="144" name="Google Shape;144;g20499be0122_0_25:notes">
            <a:extLst>
              <a:ext uri="{FF2B5EF4-FFF2-40B4-BE49-F238E27FC236}">
                <a16:creationId xmlns:a16="http://schemas.microsoft.com/office/drawing/2014/main" id="{29067620-1C90-3BB5-C29B-66507D3A733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499be0122_0_25:notes">
            <a:extLst>
              <a:ext uri="{FF2B5EF4-FFF2-40B4-BE49-F238E27FC236}">
                <a16:creationId xmlns:a16="http://schemas.microsoft.com/office/drawing/2014/main" id="{A0574AD7-0108-CB72-190A-B8924B15125B}"/>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dirty="0"/>
          </a:p>
          <a:p>
            <a:pPr marL="0" lvl="0" indent="0" algn="l" rtl="0">
              <a:spcBef>
                <a:spcPts val="0"/>
              </a:spcBef>
              <a:spcAft>
                <a:spcPts val="0"/>
              </a:spcAft>
              <a:buNone/>
            </a:pPr>
            <a:r>
              <a:rPr lang="en" dirty="0"/>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dirty="0"/>
          </a:p>
        </p:txBody>
      </p:sp>
    </p:spTree>
    <p:extLst>
      <p:ext uri="{BB962C8B-B14F-4D97-AF65-F5344CB8AC3E}">
        <p14:creationId xmlns:p14="http://schemas.microsoft.com/office/powerpoint/2010/main" val="110991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999999"/>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999999"/>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999999"/>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999999"/>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morlingonline.edu.a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orling.edu.au/library"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morling.softlinkhosting.com.au/libert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2183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Library Orientation</a:t>
            </a:r>
            <a:endParaRPr dirty="0"/>
          </a:p>
        </p:txBody>
      </p:sp>
      <p:sp>
        <p:nvSpPr>
          <p:cNvPr id="67" name="Google Shape;67;p13"/>
          <p:cNvSpPr txBox="1">
            <a:spLocks noGrp="1"/>
          </p:cNvSpPr>
          <p:nvPr>
            <p:ph type="subTitle" idx="1"/>
          </p:nvPr>
        </p:nvSpPr>
        <p:spPr>
          <a:xfrm>
            <a:off x="2137225" y="21642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Finding Your Way Around</a:t>
            </a:r>
            <a:endParaRPr/>
          </a:p>
        </p:txBody>
      </p:sp>
      <p:sp>
        <p:nvSpPr>
          <p:cNvPr id="68" name="Google Shape;68;p13"/>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Schulz, C. (1960, April 7). </a:t>
            </a:r>
            <a:r>
              <a:rPr lang="en" sz="1200" i="1">
                <a:latin typeface="Open Sans"/>
                <a:ea typeface="Open Sans"/>
                <a:cs typeface="Open Sans"/>
                <a:sym typeface="Open Sans"/>
              </a:rPr>
              <a:t>Peanuts [daily strip]</a:t>
            </a:r>
            <a:r>
              <a:rPr lang="en" sz="1200">
                <a:latin typeface="Open Sans"/>
                <a:ea typeface="Open Sans"/>
                <a:cs typeface="Open Sans"/>
                <a:sym typeface="Open Sans"/>
              </a:rPr>
              <a:t>. </a:t>
            </a:r>
            <a:endParaRPr sz="1200">
              <a:latin typeface="Open Sans"/>
              <a:ea typeface="Open Sans"/>
              <a:cs typeface="Open Sans"/>
              <a:sym typeface="Open Sans"/>
            </a:endParaRPr>
          </a:p>
        </p:txBody>
      </p:sp>
      <p:pic>
        <p:nvPicPr>
          <p:cNvPr id="69" name="Google Shape;69;p13"/>
          <p:cNvPicPr preferRelativeResize="0"/>
          <p:nvPr/>
        </p:nvPicPr>
        <p:blipFill>
          <a:blip r:embed="rId3">
            <a:alphaModFix/>
          </a:blip>
          <a:stretch>
            <a:fillRect/>
          </a:stretch>
        </p:blipFill>
        <p:spPr>
          <a:xfrm>
            <a:off x="500" y="2796262"/>
            <a:ext cx="9144003" cy="197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C1A9209E-143B-16E4-371C-3EF63F18A3E2}"/>
            </a:ext>
          </a:extLst>
        </p:cNvPr>
        <p:cNvGrpSpPr/>
        <p:nvPr/>
      </p:nvGrpSpPr>
      <p:grpSpPr>
        <a:xfrm>
          <a:off x="0" y="0"/>
          <a:ext cx="0" cy="0"/>
          <a:chOff x="0" y="0"/>
          <a:chExt cx="0" cy="0"/>
        </a:xfrm>
      </p:grpSpPr>
      <p:sp>
        <p:nvSpPr>
          <p:cNvPr id="147" name="Google Shape;147;p20">
            <a:extLst>
              <a:ext uri="{FF2B5EF4-FFF2-40B4-BE49-F238E27FC236}">
                <a16:creationId xmlns:a16="http://schemas.microsoft.com/office/drawing/2014/main" id="{3B57FCA7-8911-61CC-E401-40220ADA91BC}"/>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Perlego 1</a:t>
            </a:r>
            <a:endParaRPr dirty="0"/>
          </a:p>
        </p:txBody>
      </p:sp>
      <p:pic>
        <p:nvPicPr>
          <p:cNvPr id="5" name="Picture 4">
            <a:extLst>
              <a:ext uri="{FF2B5EF4-FFF2-40B4-BE49-F238E27FC236}">
                <a16:creationId xmlns:a16="http://schemas.microsoft.com/office/drawing/2014/main" id="{2060679F-9900-CBC7-81A3-5176F58963D3}"/>
              </a:ext>
            </a:extLst>
          </p:cNvPr>
          <p:cNvPicPr>
            <a:picLocks noChangeAspect="1"/>
          </p:cNvPicPr>
          <p:nvPr/>
        </p:nvPicPr>
        <p:blipFill>
          <a:blip r:embed="rId3"/>
          <a:stretch>
            <a:fillRect/>
          </a:stretch>
        </p:blipFill>
        <p:spPr>
          <a:xfrm>
            <a:off x="234165" y="1127214"/>
            <a:ext cx="8798999" cy="3293109"/>
          </a:xfrm>
          <a:prstGeom prst="rect">
            <a:avLst/>
          </a:prstGeom>
        </p:spPr>
      </p:pic>
    </p:spTree>
    <p:extLst>
      <p:ext uri="{BB962C8B-B14F-4D97-AF65-F5344CB8AC3E}">
        <p14:creationId xmlns:p14="http://schemas.microsoft.com/office/powerpoint/2010/main" val="400811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0B0B5221-B0D8-C9ED-F8DA-E6BF5985B026}"/>
            </a:ext>
          </a:extLst>
        </p:cNvPr>
        <p:cNvGrpSpPr/>
        <p:nvPr/>
      </p:nvGrpSpPr>
      <p:grpSpPr>
        <a:xfrm>
          <a:off x="0" y="0"/>
          <a:ext cx="0" cy="0"/>
          <a:chOff x="0" y="0"/>
          <a:chExt cx="0" cy="0"/>
        </a:xfrm>
      </p:grpSpPr>
      <p:sp>
        <p:nvSpPr>
          <p:cNvPr id="147" name="Google Shape;147;p20">
            <a:extLst>
              <a:ext uri="{FF2B5EF4-FFF2-40B4-BE49-F238E27FC236}">
                <a16:creationId xmlns:a16="http://schemas.microsoft.com/office/drawing/2014/main" id="{9B0E6A49-6B66-3C61-932B-774333B15CFA}"/>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Perlego 2</a:t>
            </a:r>
            <a:endParaRPr dirty="0"/>
          </a:p>
        </p:txBody>
      </p:sp>
      <p:pic>
        <p:nvPicPr>
          <p:cNvPr id="3" name="Picture 2">
            <a:extLst>
              <a:ext uri="{FF2B5EF4-FFF2-40B4-BE49-F238E27FC236}">
                <a16:creationId xmlns:a16="http://schemas.microsoft.com/office/drawing/2014/main" id="{1F88701C-D63F-310E-FA55-EAD274392281}"/>
              </a:ext>
            </a:extLst>
          </p:cNvPr>
          <p:cNvPicPr>
            <a:picLocks noChangeAspect="1"/>
          </p:cNvPicPr>
          <p:nvPr/>
        </p:nvPicPr>
        <p:blipFill>
          <a:blip r:embed="rId3"/>
          <a:stretch>
            <a:fillRect/>
          </a:stretch>
        </p:blipFill>
        <p:spPr>
          <a:xfrm>
            <a:off x="1059871" y="1152424"/>
            <a:ext cx="7135093" cy="3575387"/>
          </a:xfrm>
          <a:prstGeom prst="rect">
            <a:avLst/>
          </a:prstGeom>
        </p:spPr>
      </p:pic>
    </p:spTree>
    <p:extLst>
      <p:ext uri="{BB962C8B-B14F-4D97-AF65-F5344CB8AC3E}">
        <p14:creationId xmlns:p14="http://schemas.microsoft.com/office/powerpoint/2010/main" val="31938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372C5867-FE96-21D2-1A69-8FEC93CBD705}"/>
            </a:ext>
          </a:extLst>
        </p:cNvPr>
        <p:cNvGrpSpPr/>
        <p:nvPr/>
      </p:nvGrpSpPr>
      <p:grpSpPr>
        <a:xfrm>
          <a:off x="0" y="0"/>
          <a:ext cx="0" cy="0"/>
          <a:chOff x="0" y="0"/>
          <a:chExt cx="0" cy="0"/>
        </a:xfrm>
      </p:grpSpPr>
      <p:sp>
        <p:nvSpPr>
          <p:cNvPr id="147" name="Google Shape;147;p20">
            <a:extLst>
              <a:ext uri="{FF2B5EF4-FFF2-40B4-BE49-F238E27FC236}">
                <a16:creationId xmlns:a16="http://schemas.microsoft.com/office/drawing/2014/main" id="{684BF1B9-9BC7-DADD-0A07-8650E487DA7F}"/>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Perlego 3</a:t>
            </a:r>
            <a:endParaRPr dirty="0"/>
          </a:p>
        </p:txBody>
      </p:sp>
      <p:pic>
        <p:nvPicPr>
          <p:cNvPr id="4" name="Picture 3">
            <a:extLst>
              <a:ext uri="{FF2B5EF4-FFF2-40B4-BE49-F238E27FC236}">
                <a16:creationId xmlns:a16="http://schemas.microsoft.com/office/drawing/2014/main" id="{1A491B30-22D9-BC57-A9A2-76B90D5E42EE}"/>
              </a:ext>
            </a:extLst>
          </p:cNvPr>
          <p:cNvPicPr>
            <a:picLocks noChangeAspect="1"/>
          </p:cNvPicPr>
          <p:nvPr/>
        </p:nvPicPr>
        <p:blipFill>
          <a:blip r:embed="rId3"/>
          <a:stretch>
            <a:fillRect/>
          </a:stretch>
        </p:blipFill>
        <p:spPr>
          <a:xfrm>
            <a:off x="159327" y="1620981"/>
            <a:ext cx="8929946" cy="2005015"/>
          </a:xfrm>
          <a:prstGeom prst="rect">
            <a:avLst/>
          </a:prstGeom>
        </p:spPr>
      </p:pic>
    </p:spTree>
    <p:extLst>
      <p:ext uri="{BB962C8B-B14F-4D97-AF65-F5344CB8AC3E}">
        <p14:creationId xmlns:p14="http://schemas.microsoft.com/office/powerpoint/2010/main" val="212184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Academic vs Non-Academic Sources</a:t>
            </a:r>
            <a:endParaRPr dirty="0"/>
          </a:p>
        </p:txBody>
      </p:sp>
      <p:pic>
        <p:nvPicPr>
          <p:cNvPr id="156" name="Google Shape;156;p21"/>
          <p:cNvPicPr preferRelativeResize="0"/>
          <p:nvPr/>
        </p:nvPicPr>
        <p:blipFill>
          <a:blip r:embed="rId3">
            <a:alphaModFix/>
          </a:blip>
          <a:stretch>
            <a:fillRect/>
          </a:stretch>
        </p:blipFill>
        <p:spPr>
          <a:xfrm>
            <a:off x="152400" y="1304825"/>
            <a:ext cx="2454999" cy="3686275"/>
          </a:xfrm>
          <a:prstGeom prst="rect">
            <a:avLst/>
          </a:prstGeom>
          <a:noFill/>
          <a:ln>
            <a:noFill/>
          </a:ln>
        </p:spPr>
      </p:pic>
      <p:pic>
        <p:nvPicPr>
          <p:cNvPr id="157" name="Google Shape;157;p21"/>
          <p:cNvPicPr preferRelativeResize="0"/>
          <p:nvPr/>
        </p:nvPicPr>
        <p:blipFill>
          <a:blip r:embed="rId4">
            <a:alphaModFix/>
          </a:blip>
          <a:stretch>
            <a:fillRect/>
          </a:stretch>
        </p:blipFill>
        <p:spPr>
          <a:xfrm>
            <a:off x="2759800" y="1304825"/>
            <a:ext cx="2718492" cy="3686275"/>
          </a:xfrm>
          <a:prstGeom prst="rect">
            <a:avLst/>
          </a:prstGeom>
          <a:noFill/>
          <a:ln>
            <a:noFill/>
          </a:ln>
        </p:spPr>
      </p:pic>
      <p:sp>
        <p:nvSpPr>
          <p:cNvPr id="158" name="Google Shape;158;p21"/>
          <p:cNvSpPr txBox="1"/>
          <p:nvPr/>
        </p:nvSpPr>
        <p:spPr>
          <a:xfrm>
            <a:off x="5765150" y="1324725"/>
            <a:ext cx="289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Which journal would you cite in an assignment? Why?</a:t>
            </a:r>
            <a:endParaRPr>
              <a:latin typeface="Open Sans"/>
              <a:ea typeface="Open Sans"/>
              <a:cs typeface="Open Sans"/>
              <a:sym typeface="Open Sans"/>
            </a:endParaRPr>
          </a:p>
        </p:txBody>
      </p:sp>
      <p:sp>
        <p:nvSpPr>
          <p:cNvPr id="159" name="Google Shape;159;p21"/>
          <p:cNvSpPr txBox="1"/>
          <p:nvPr/>
        </p:nvSpPr>
        <p:spPr>
          <a:xfrm>
            <a:off x="5765150" y="2840163"/>
            <a:ext cx="289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What does it mean for a journal to be “peer reviewed”?</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F207DB6-1135-F6CF-B9AD-7EF2572A7E2C}"/>
            </a:ext>
          </a:extLst>
        </p:cNvPr>
        <p:cNvGrpSpPr/>
        <p:nvPr/>
      </p:nvGrpSpPr>
      <p:grpSpPr>
        <a:xfrm>
          <a:off x="0" y="0"/>
          <a:ext cx="0" cy="0"/>
          <a:chOff x="0" y="0"/>
          <a:chExt cx="0" cy="0"/>
        </a:xfrm>
      </p:grpSpPr>
      <p:sp>
        <p:nvSpPr>
          <p:cNvPr id="118" name="Google Shape;118;p18">
            <a:extLst>
              <a:ext uri="{FF2B5EF4-FFF2-40B4-BE49-F238E27FC236}">
                <a16:creationId xmlns:a16="http://schemas.microsoft.com/office/drawing/2014/main" id="{EF01EF49-17EA-3413-8B62-5A4865E62680}"/>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EBSCO 1</a:t>
            </a:r>
            <a:endParaRPr dirty="0"/>
          </a:p>
        </p:txBody>
      </p:sp>
      <p:pic>
        <p:nvPicPr>
          <p:cNvPr id="7" name="Picture 6">
            <a:extLst>
              <a:ext uri="{FF2B5EF4-FFF2-40B4-BE49-F238E27FC236}">
                <a16:creationId xmlns:a16="http://schemas.microsoft.com/office/drawing/2014/main" id="{31225C72-AF3C-6217-4B15-4AB567C40497}"/>
              </a:ext>
            </a:extLst>
          </p:cNvPr>
          <p:cNvPicPr>
            <a:picLocks noChangeAspect="1"/>
          </p:cNvPicPr>
          <p:nvPr/>
        </p:nvPicPr>
        <p:blipFill>
          <a:blip r:embed="rId3"/>
          <a:stretch>
            <a:fillRect/>
          </a:stretch>
        </p:blipFill>
        <p:spPr>
          <a:xfrm>
            <a:off x="623399" y="1555325"/>
            <a:ext cx="8199867" cy="2704462"/>
          </a:xfrm>
          <a:prstGeom prst="rect">
            <a:avLst/>
          </a:prstGeom>
          <a:ln>
            <a:solidFill>
              <a:schemeClr val="bg2"/>
            </a:solidFill>
          </a:ln>
        </p:spPr>
      </p:pic>
      <p:sp>
        <p:nvSpPr>
          <p:cNvPr id="4" name="Oval 3">
            <a:extLst>
              <a:ext uri="{FF2B5EF4-FFF2-40B4-BE49-F238E27FC236}">
                <a16:creationId xmlns:a16="http://schemas.microsoft.com/office/drawing/2014/main" id="{90E9DCD4-2732-0695-51A5-0E8781E77819}"/>
              </a:ext>
            </a:extLst>
          </p:cNvPr>
          <p:cNvSpPr/>
          <p:nvPr/>
        </p:nvSpPr>
        <p:spPr>
          <a:xfrm>
            <a:off x="3730263" y="1637334"/>
            <a:ext cx="921474" cy="26043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a16="http://schemas.microsoft.com/office/drawing/2014/main" id="{65E67E97-D857-CB20-0EDE-EBBBF5ECBB6C}"/>
              </a:ext>
            </a:extLst>
          </p:cNvPr>
          <p:cNvCxnSpPr/>
          <p:nvPr/>
        </p:nvCxnSpPr>
        <p:spPr>
          <a:xfrm flipH="1">
            <a:off x="5285509" y="1152425"/>
            <a:ext cx="1835727" cy="120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0AFB14-A322-D25B-3A9D-CA51B83A2C03}"/>
              </a:ext>
            </a:extLst>
          </p:cNvPr>
          <p:cNvCxnSpPr/>
          <p:nvPr/>
        </p:nvCxnSpPr>
        <p:spPr>
          <a:xfrm flipH="1">
            <a:off x="5160818" y="1767553"/>
            <a:ext cx="1835727" cy="120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51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B90557C8-6FEA-6627-72D5-63CF855A41C0}"/>
            </a:ext>
          </a:extLst>
        </p:cNvPr>
        <p:cNvGrpSpPr/>
        <p:nvPr/>
      </p:nvGrpSpPr>
      <p:grpSpPr>
        <a:xfrm>
          <a:off x="0" y="0"/>
          <a:ext cx="0" cy="0"/>
          <a:chOff x="0" y="0"/>
          <a:chExt cx="0" cy="0"/>
        </a:xfrm>
      </p:grpSpPr>
      <p:sp>
        <p:nvSpPr>
          <p:cNvPr id="118" name="Google Shape;118;p18">
            <a:extLst>
              <a:ext uri="{FF2B5EF4-FFF2-40B4-BE49-F238E27FC236}">
                <a16:creationId xmlns:a16="http://schemas.microsoft.com/office/drawing/2014/main" id="{31030F86-F82A-B76A-B70B-9862E33B23C4}"/>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EBSCO 2</a:t>
            </a:r>
            <a:endParaRPr dirty="0"/>
          </a:p>
        </p:txBody>
      </p:sp>
      <p:pic>
        <p:nvPicPr>
          <p:cNvPr id="3" name="Picture 2">
            <a:extLst>
              <a:ext uri="{FF2B5EF4-FFF2-40B4-BE49-F238E27FC236}">
                <a16:creationId xmlns:a16="http://schemas.microsoft.com/office/drawing/2014/main" id="{FC188DAA-8E45-878C-D379-F7A9D229C2B9}"/>
              </a:ext>
            </a:extLst>
          </p:cNvPr>
          <p:cNvPicPr>
            <a:picLocks noChangeAspect="1"/>
          </p:cNvPicPr>
          <p:nvPr/>
        </p:nvPicPr>
        <p:blipFill>
          <a:blip r:embed="rId3"/>
          <a:stretch>
            <a:fillRect/>
          </a:stretch>
        </p:blipFill>
        <p:spPr>
          <a:xfrm>
            <a:off x="649231" y="1152425"/>
            <a:ext cx="2425057" cy="3723409"/>
          </a:xfrm>
          <a:prstGeom prst="rect">
            <a:avLst/>
          </a:prstGeom>
        </p:spPr>
      </p:pic>
      <p:sp>
        <p:nvSpPr>
          <p:cNvPr id="4" name="Oval 3">
            <a:extLst>
              <a:ext uri="{FF2B5EF4-FFF2-40B4-BE49-F238E27FC236}">
                <a16:creationId xmlns:a16="http://schemas.microsoft.com/office/drawing/2014/main" id="{25AE8A08-8155-C3FC-DF12-3D5DBB8D0B84}"/>
              </a:ext>
            </a:extLst>
          </p:cNvPr>
          <p:cNvSpPr/>
          <p:nvPr/>
        </p:nvSpPr>
        <p:spPr>
          <a:xfrm>
            <a:off x="1156854" y="2057401"/>
            <a:ext cx="491836" cy="26986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F77D1F49-FDD7-8851-2348-3A13AE89D4F6}"/>
              </a:ext>
            </a:extLst>
          </p:cNvPr>
          <p:cNvPicPr>
            <a:picLocks noChangeAspect="1"/>
          </p:cNvPicPr>
          <p:nvPr/>
        </p:nvPicPr>
        <p:blipFill>
          <a:blip r:embed="rId4"/>
          <a:stretch>
            <a:fillRect/>
          </a:stretch>
        </p:blipFill>
        <p:spPr>
          <a:xfrm>
            <a:off x="3735879" y="1152423"/>
            <a:ext cx="2222999" cy="3723409"/>
          </a:xfrm>
          <a:prstGeom prst="rect">
            <a:avLst/>
          </a:prstGeom>
        </p:spPr>
      </p:pic>
      <p:pic>
        <p:nvPicPr>
          <p:cNvPr id="9" name="Picture 8">
            <a:extLst>
              <a:ext uri="{FF2B5EF4-FFF2-40B4-BE49-F238E27FC236}">
                <a16:creationId xmlns:a16="http://schemas.microsoft.com/office/drawing/2014/main" id="{CC71E576-6456-E0B0-18E0-74A785234103}"/>
              </a:ext>
            </a:extLst>
          </p:cNvPr>
          <p:cNvPicPr>
            <a:picLocks noChangeAspect="1"/>
          </p:cNvPicPr>
          <p:nvPr/>
        </p:nvPicPr>
        <p:blipFill>
          <a:blip r:embed="rId5"/>
          <a:stretch>
            <a:fillRect/>
          </a:stretch>
        </p:blipFill>
        <p:spPr>
          <a:xfrm>
            <a:off x="6330635" y="1152424"/>
            <a:ext cx="2501665" cy="3723409"/>
          </a:xfrm>
          <a:prstGeom prst="rect">
            <a:avLst/>
          </a:prstGeom>
        </p:spPr>
      </p:pic>
      <p:cxnSp>
        <p:nvCxnSpPr>
          <p:cNvPr id="11" name="Straight Arrow Connector 10">
            <a:extLst>
              <a:ext uri="{FF2B5EF4-FFF2-40B4-BE49-F238E27FC236}">
                <a16:creationId xmlns:a16="http://schemas.microsoft.com/office/drawing/2014/main" id="{E15CE1AB-DAF0-CB25-4756-41365EE23D26}"/>
              </a:ext>
            </a:extLst>
          </p:cNvPr>
          <p:cNvCxnSpPr/>
          <p:nvPr/>
        </p:nvCxnSpPr>
        <p:spPr>
          <a:xfrm>
            <a:off x="3131127" y="2867891"/>
            <a:ext cx="762000" cy="0"/>
          </a:xfrm>
          <a:prstGeom prst="straightConnector1">
            <a:avLst/>
          </a:prstGeom>
          <a:ln w="412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B6FC98C-D218-7439-4474-B2526E6F309A}"/>
              </a:ext>
            </a:extLst>
          </p:cNvPr>
          <p:cNvCxnSpPr/>
          <p:nvPr/>
        </p:nvCxnSpPr>
        <p:spPr>
          <a:xfrm>
            <a:off x="5958878" y="2819400"/>
            <a:ext cx="762000" cy="0"/>
          </a:xfrm>
          <a:prstGeom prst="straightConnector1">
            <a:avLst/>
          </a:prstGeom>
          <a:ln w="412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B4E1E7F-18B2-2951-9762-18229559C7FC}"/>
              </a:ext>
            </a:extLst>
          </p:cNvPr>
          <p:cNvSpPr/>
          <p:nvPr/>
        </p:nvSpPr>
        <p:spPr>
          <a:xfrm>
            <a:off x="4326082" y="1922468"/>
            <a:ext cx="356754" cy="26986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536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90FE41A-7CAA-9A88-0A6F-3C24563EF786}"/>
            </a:ext>
          </a:extLst>
        </p:cNvPr>
        <p:cNvGrpSpPr/>
        <p:nvPr/>
      </p:nvGrpSpPr>
      <p:grpSpPr>
        <a:xfrm>
          <a:off x="0" y="0"/>
          <a:ext cx="0" cy="0"/>
          <a:chOff x="0" y="0"/>
          <a:chExt cx="0" cy="0"/>
        </a:xfrm>
      </p:grpSpPr>
      <p:sp>
        <p:nvSpPr>
          <p:cNvPr id="118" name="Google Shape;118;p18">
            <a:extLst>
              <a:ext uri="{FF2B5EF4-FFF2-40B4-BE49-F238E27FC236}">
                <a16:creationId xmlns:a16="http://schemas.microsoft.com/office/drawing/2014/main" id="{C7CC1AE2-C22C-2E97-35D5-1FB4B4C7D9CA}"/>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 – EBSCO (Keyword Search)</a:t>
            </a:r>
            <a:endParaRPr dirty="0"/>
          </a:p>
        </p:txBody>
      </p:sp>
      <p:pic>
        <p:nvPicPr>
          <p:cNvPr id="7" name="Picture 6">
            <a:extLst>
              <a:ext uri="{FF2B5EF4-FFF2-40B4-BE49-F238E27FC236}">
                <a16:creationId xmlns:a16="http://schemas.microsoft.com/office/drawing/2014/main" id="{A6DD2A4C-B0A7-543A-8111-78853FC66B69}"/>
              </a:ext>
            </a:extLst>
          </p:cNvPr>
          <p:cNvPicPr>
            <a:picLocks noChangeAspect="1"/>
          </p:cNvPicPr>
          <p:nvPr/>
        </p:nvPicPr>
        <p:blipFill>
          <a:blip r:embed="rId3"/>
          <a:stretch>
            <a:fillRect/>
          </a:stretch>
        </p:blipFill>
        <p:spPr>
          <a:xfrm>
            <a:off x="623399" y="1555325"/>
            <a:ext cx="8199867" cy="2704462"/>
          </a:xfrm>
          <a:prstGeom prst="rect">
            <a:avLst/>
          </a:prstGeom>
          <a:ln>
            <a:solidFill>
              <a:schemeClr val="bg2"/>
            </a:solidFill>
          </a:ln>
        </p:spPr>
      </p:pic>
      <p:cxnSp>
        <p:nvCxnSpPr>
          <p:cNvPr id="9" name="Straight Arrow Connector 8">
            <a:extLst>
              <a:ext uri="{FF2B5EF4-FFF2-40B4-BE49-F238E27FC236}">
                <a16:creationId xmlns:a16="http://schemas.microsoft.com/office/drawing/2014/main" id="{69B1E73D-07C5-4FE4-E521-889F7CA91CB4}"/>
              </a:ext>
            </a:extLst>
          </p:cNvPr>
          <p:cNvCxnSpPr/>
          <p:nvPr/>
        </p:nvCxnSpPr>
        <p:spPr>
          <a:xfrm flipH="1">
            <a:off x="5285509" y="1152425"/>
            <a:ext cx="1835727" cy="120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692417-58BE-DD55-106E-DBBCBE92A57B}"/>
              </a:ext>
            </a:extLst>
          </p:cNvPr>
          <p:cNvCxnSpPr/>
          <p:nvPr/>
        </p:nvCxnSpPr>
        <p:spPr>
          <a:xfrm flipH="1">
            <a:off x="5160818" y="1767553"/>
            <a:ext cx="1835727" cy="120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9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E403-2A29-9BFF-5120-C099DB48D848}"/>
              </a:ext>
            </a:extLst>
          </p:cNvPr>
          <p:cNvSpPr>
            <a:spLocks noGrp="1"/>
          </p:cNvSpPr>
          <p:nvPr>
            <p:ph type="title"/>
          </p:nvPr>
        </p:nvSpPr>
        <p:spPr/>
        <p:txBody>
          <a:bodyPr>
            <a:normAutofit fontScale="90000"/>
          </a:bodyPr>
          <a:lstStyle/>
          <a:p>
            <a:r>
              <a:rPr lang="en-AU" dirty="0"/>
              <a:t>Boolean Operators</a:t>
            </a:r>
          </a:p>
        </p:txBody>
      </p:sp>
      <p:sp>
        <p:nvSpPr>
          <p:cNvPr id="3" name="Text Placeholder 2">
            <a:extLst>
              <a:ext uri="{FF2B5EF4-FFF2-40B4-BE49-F238E27FC236}">
                <a16:creationId xmlns:a16="http://schemas.microsoft.com/office/drawing/2014/main" id="{79A4D506-988A-8D67-E01D-DE2C36421EAB}"/>
              </a:ext>
            </a:extLst>
          </p:cNvPr>
          <p:cNvSpPr>
            <a:spLocks noGrp="1"/>
          </p:cNvSpPr>
          <p:nvPr>
            <p:ph type="body" idx="1"/>
          </p:nvPr>
        </p:nvSpPr>
        <p:spPr/>
        <p:txBody>
          <a:bodyPr>
            <a:normAutofit/>
          </a:bodyPr>
          <a:lstStyle/>
          <a:p>
            <a:pPr marL="139700" indent="0">
              <a:lnSpc>
                <a:spcPct val="107000"/>
              </a:lnSpc>
              <a:spcAft>
                <a:spcPts val="800"/>
              </a:spcAft>
              <a:buNone/>
            </a:pP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Boolean operators </a:t>
            </a:r>
            <a:r>
              <a:rPr lang="en-AU" sz="19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AND</a:t>
            </a: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AU" sz="19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a:t>
            </a: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a:t>
            </a:r>
            <a:r>
              <a:rPr lang="en-AU" sz="19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NOT</a:t>
            </a: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 </a:t>
            </a:r>
          </a:p>
          <a:p>
            <a:pPr marL="139700" indent="0">
              <a:lnSpc>
                <a:spcPct val="107000"/>
              </a:lnSpc>
              <a:spcAft>
                <a:spcPts val="800"/>
              </a:spcAft>
              <a:buNone/>
            </a:pPr>
            <a:r>
              <a:rPr lang="en-AU" sz="1900" dirty="0">
                <a:solidFill>
                  <a:srgbClr val="333333"/>
                </a:solidFill>
                <a:latin typeface="Calibri" panose="020F0502020204030204" pitchFamily="34" charset="0"/>
                <a:ea typeface="Calibri" panose="020F0502020204030204" pitchFamily="34" charset="0"/>
                <a:cs typeface="Calibri" panose="020F0502020204030204" pitchFamily="34" charset="0"/>
              </a:rPr>
              <a:t>-</a:t>
            </a: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used to combine keywords when searching research databases.  </a:t>
            </a:r>
          </a:p>
          <a:p>
            <a:pPr marL="139700" indent="0">
              <a:lnSpc>
                <a:spcPct val="107000"/>
              </a:lnSpc>
              <a:spcAft>
                <a:spcPts val="800"/>
              </a:spcAft>
              <a:buNone/>
            </a:pPr>
            <a:r>
              <a:rPr lang="en-AU" sz="19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AU" sz="19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Makes your search more focused, thus yielding more precise search results. </a:t>
            </a:r>
            <a:endParaRPr lang="en-AU" sz="1900" kern="100" dirty="0">
              <a:effectLst/>
              <a:latin typeface="Calibri" panose="020F0502020204030204" pitchFamily="34" charset="0"/>
              <a:ea typeface="Calibri" panose="020F0502020204030204" pitchFamily="34" charset="0"/>
              <a:cs typeface="Calibri" panose="020F0502020204030204" pitchFamily="34" charset="0"/>
            </a:endParaRPr>
          </a:p>
          <a:p>
            <a:endParaRPr lang="en-AU" dirty="0"/>
          </a:p>
        </p:txBody>
      </p:sp>
      <p:pic>
        <p:nvPicPr>
          <p:cNvPr id="6" name="Picture 5">
            <a:extLst>
              <a:ext uri="{FF2B5EF4-FFF2-40B4-BE49-F238E27FC236}">
                <a16:creationId xmlns:a16="http://schemas.microsoft.com/office/drawing/2014/main" id="{22BBB7C8-17F3-9486-77E4-35F4671978DF}"/>
              </a:ext>
            </a:extLst>
          </p:cNvPr>
          <p:cNvPicPr>
            <a:picLocks noChangeAspect="1"/>
          </p:cNvPicPr>
          <p:nvPr/>
        </p:nvPicPr>
        <p:blipFill>
          <a:blip r:embed="rId2"/>
          <a:stretch>
            <a:fillRect/>
          </a:stretch>
        </p:blipFill>
        <p:spPr>
          <a:xfrm>
            <a:off x="4195423" y="1437215"/>
            <a:ext cx="4867954" cy="2781688"/>
          </a:xfrm>
          <a:prstGeom prst="rect">
            <a:avLst/>
          </a:prstGeom>
        </p:spPr>
      </p:pic>
    </p:spTree>
    <p:extLst>
      <p:ext uri="{BB962C8B-B14F-4D97-AF65-F5344CB8AC3E}">
        <p14:creationId xmlns:p14="http://schemas.microsoft.com/office/powerpoint/2010/main" val="111291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05FC7-3F36-729F-9C5F-85B7DD129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FAA66-22BA-EC01-E680-B1B4DE9A7572}"/>
              </a:ext>
            </a:extLst>
          </p:cNvPr>
          <p:cNvSpPr>
            <a:spLocks noGrp="1"/>
          </p:cNvSpPr>
          <p:nvPr>
            <p:ph type="title"/>
          </p:nvPr>
        </p:nvSpPr>
        <p:spPr/>
        <p:txBody>
          <a:bodyPr>
            <a:normAutofit fontScale="90000"/>
          </a:bodyPr>
          <a:lstStyle/>
          <a:p>
            <a:r>
              <a:rPr lang="en" dirty="0"/>
              <a:t>Example Essay Question - 1</a:t>
            </a:r>
            <a:br>
              <a:rPr lang="en-AU" sz="3600" kern="100" dirty="0">
                <a:effectLst/>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3" name="Text Placeholder 2">
            <a:extLst>
              <a:ext uri="{FF2B5EF4-FFF2-40B4-BE49-F238E27FC236}">
                <a16:creationId xmlns:a16="http://schemas.microsoft.com/office/drawing/2014/main" id="{4342DB84-5497-56A4-19F7-01FB33C65A38}"/>
              </a:ext>
            </a:extLst>
          </p:cNvPr>
          <p:cNvSpPr>
            <a:spLocks noGrp="1"/>
          </p:cNvSpPr>
          <p:nvPr>
            <p:ph type="body" idx="1"/>
          </p:nvPr>
        </p:nvSpPr>
        <p:spPr/>
        <p:txBody>
          <a:bodyPr>
            <a:normAutofit/>
          </a:bodyPr>
          <a:lstStyle/>
          <a:p>
            <a:pPr marL="139700" indent="0">
              <a:lnSpc>
                <a:spcPct val="107000"/>
              </a:lnSpc>
              <a:spcAft>
                <a:spcPts val="800"/>
              </a:spcAft>
              <a:buNone/>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Why did the Crusades begin, how did they progress and what did they achieve? What has the long-term impact of the crusades been?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Text Placeholder 3">
            <a:extLst>
              <a:ext uri="{FF2B5EF4-FFF2-40B4-BE49-F238E27FC236}">
                <a16:creationId xmlns:a16="http://schemas.microsoft.com/office/drawing/2014/main" id="{55AA9C07-6928-45AB-B300-96107B50CE43}"/>
              </a:ext>
            </a:extLst>
          </p:cNvPr>
          <p:cNvSpPr>
            <a:spLocks noGrp="1"/>
          </p:cNvSpPr>
          <p:nvPr>
            <p:ph type="body" idx="2"/>
          </p:nvPr>
        </p:nvSpPr>
        <p:spPr/>
        <p:txBody>
          <a:bodyPr>
            <a:normAutofit lnSpcReduction="10000"/>
          </a:bodyPr>
          <a:lstStyle/>
          <a:p>
            <a:pPr marL="139700" indent="0">
              <a:lnSpc>
                <a:spcPct val="107000"/>
              </a:lnSpc>
              <a:spcAft>
                <a:spcPts val="800"/>
              </a:spcAft>
              <a:buNone/>
            </a:pPr>
            <a:r>
              <a:rPr lang="en-AU" sz="1800" u="sng"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Let’s break down the question into four parts: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arenR"/>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Why did the Crusades begin, </a:t>
            </a:r>
          </a:p>
          <a:p>
            <a:pPr marL="342900" lvl="0" indent="-342900">
              <a:lnSpc>
                <a:spcPct val="107000"/>
              </a:lnSpc>
              <a:buFont typeface="+mj-lt"/>
              <a:buAutoNum type="arabicParen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arenR"/>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how did they progress and </a:t>
            </a:r>
          </a:p>
          <a:p>
            <a:pPr marL="342900" lvl="0" indent="-342900">
              <a:lnSpc>
                <a:spcPct val="107000"/>
              </a:lnSpc>
              <a:buFont typeface="+mj-lt"/>
              <a:buAutoNum type="arabicParen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arenR"/>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what did they achieve? </a:t>
            </a:r>
          </a:p>
          <a:p>
            <a:pPr marL="342900" lvl="0" indent="-342900">
              <a:lnSpc>
                <a:spcPct val="107000"/>
              </a:lnSpc>
              <a:buFont typeface="+mj-lt"/>
              <a:buAutoNum type="arabicParen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What has the long-term impact of the crusades been?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78350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8C4E-7028-CD5D-1EC8-D0469156C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3A54B-A54B-7D62-FFFA-DAF5E63BF712}"/>
              </a:ext>
            </a:extLst>
          </p:cNvPr>
          <p:cNvSpPr>
            <a:spLocks noGrp="1"/>
          </p:cNvSpPr>
          <p:nvPr>
            <p:ph type="title"/>
          </p:nvPr>
        </p:nvSpPr>
        <p:spPr/>
        <p:txBody>
          <a:bodyPr>
            <a:normAutofit fontScale="90000"/>
          </a:bodyPr>
          <a:lstStyle/>
          <a:p>
            <a:r>
              <a:rPr lang="en" dirty="0"/>
              <a:t>Example Essay Question - 2</a:t>
            </a:r>
            <a:br>
              <a:rPr lang="en-AU" sz="3600" kern="100" dirty="0">
                <a:effectLst/>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3" name="Text Placeholder 2">
            <a:extLst>
              <a:ext uri="{FF2B5EF4-FFF2-40B4-BE49-F238E27FC236}">
                <a16:creationId xmlns:a16="http://schemas.microsoft.com/office/drawing/2014/main" id="{3C22DEFE-D581-6D30-AEF9-B4B355890BDD}"/>
              </a:ext>
            </a:extLst>
          </p:cNvPr>
          <p:cNvSpPr>
            <a:spLocks noGrp="1"/>
          </p:cNvSpPr>
          <p:nvPr>
            <p:ph type="body" idx="1"/>
          </p:nvPr>
        </p:nvSpPr>
        <p:spPr/>
        <p:txBody>
          <a:bodyPr>
            <a:normAutofit lnSpcReduction="10000"/>
          </a:bodyPr>
          <a:lstStyle/>
          <a:p>
            <a:pPr marL="0" indent="0">
              <a:lnSpc>
                <a:spcPct val="107000"/>
              </a:lnSpc>
              <a:spcAft>
                <a:spcPts val="800"/>
              </a:spcAft>
              <a:buNone/>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1) Why did the Crusades begin, </a:t>
            </a:r>
          </a:p>
          <a:p>
            <a:pPr marL="0" lvl="0" indent="0">
              <a:lnSpc>
                <a:spcPct val="107000"/>
              </a:lnSpc>
              <a:spcAft>
                <a:spcPts val="800"/>
              </a:spcAft>
              <a:buNone/>
            </a:pPr>
            <a:endPar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Keywords: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Crusades AND cause</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“Crusades beginning” OR “crusades start” OR “first crusades”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 reason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“first crusade” NOT “second crusade” </a:t>
            </a:r>
            <a:br>
              <a:rPr lang="en-AU" sz="1800" kern="100" dirty="0">
                <a:solidFill>
                  <a:srgbClr val="222222"/>
                </a:solidFill>
                <a:effectLst/>
                <a:highlight>
                  <a:srgbClr val="FFFF00"/>
                </a:highlight>
                <a:latin typeface="Calibri" panose="020F0502020204030204" pitchFamily="34" charset="0"/>
                <a:ea typeface="Aptos" panose="020B0004020202020204" pitchFamily="34" charset="0"/>
                <a:cs typeface="Times New Roman" panose="02020603050405020304" pitchFamily="18" charset="0"/>
              </a:rPr>
            </a:b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Text Placeholder 3">
            <a:extLst>
              <a:ext uri="{FF2B5EF4-FFF2-40B4-BE49-F238E27FC236}">
                <a16:creationId xmlns:a16="http://schemas.microsoft.com/office/drawing/2014/main" id="{AEC2D3D5-932F-79C5-A428-CA7F6E8EDBEA}"/>
              </a:ext>
            </a:extLst>
          </p:cNvPr>
          <p:cNvSpPr>
            <a:spLocks noGrp="1"/>
          </p:cNvSpPr>
          <p:nvPr>
            <p:ph type="body" idx="2"/>
          </p:nvPr>
        </p:nvSpPr>
        <p:spPr/>
        <p:txBody>
          <a:bodyPr>
            <a:normAutofit/>
          </a:bodyPr>
          <a:lstStyle/>
          <a:p>
            <a:pPr marL="0" lvl="0" indent="0">
              <a:lnSpc>
                <a:spcPct val="107000"/>
              </a:lnSpc>
              <a:spcAft>
                <a:spcPts val="800"/>
              </a:spcAft>
              <a:buNone/>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2) how did they progress</a:t>
            </a:r>
            <a:endPar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pPr>
            <a:endPar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Keywords: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“crusades development” OR “crusades progression”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“first crusade” AND “second crusade” AND “third crusade”</a:t>
            </a:r>
            <a:br>
              <a:rPr lang="en-AU" sz="1800" kern="100" dirty="0">
                <a:solidFill>
                  <a:srgbClr val="222222"/>
                </a:solidFill>
                <a:effectLst/>
                <a:highlight>
                  <a:srgbClr val="00FF00"/>
                </a:highlight>
                <a:latin typeface="Calibri" panose="020F0502020204030204" pitchFamily="34" charset="0"/>
                <a:ea typeface="Aptos" panose="020B0004020202020204" pitchFamily="34" charset="0"/>
                <a:cs typeface="Times New Roman" panose="02020603050405020304" pitchFamily="18" charset="0"/>
              </a:rPr>
            </a:b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72643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One Library, Three Branches</a:t>
            </a:r>
            <a:endParaRPr dirty="0"/>
          </a:p>
        </p:txBody>
      </p:sp>
      <p:pic>
        <p:nvPicPr>
          <p:cNvPr id="75" name="Google Shape;75;p14"/>
          <p:cNvPicPr preferRelativeResize="0"/>
          <p:nvPr/>
        </p:nvPicPr>
        <p:blipFill>
          <a:blip r:embed="rId3">
            <a:alphaModFix/>
          </a:blip>
          <a:stretch>
            <a:fillRect/>
          </a:stretch>
        </p:blipFill>
        <p:spPr>
          <a:xfrm>
            <a:off x="3787333" y="1057658"/>
            <a:ext cx="1569334" cy="2361851"/>
          </a:xfrm>
          <a:prstGeom prst="rect">
            <a:avLst/>
          </a:prstGeom>
          <a:noFill/>
          <a:ln>
            <a:noFill/>
          </a:ln>
        </p:spPr>
      </p:pic>
      <p:pic>
        <p:nvPicPr>
          <p:cNvPr id="76" name="Google Shape;76;p14"/>
          <p:cNvPicPr preferRelativeResize="0"/>
          <p:nvPr/>
        </p:nvPicPr>
        <p:blipFill rotWithShape="1">
          <a:blip r:embed="rId4">
            <a:alphaModFix/>
          </a:blip>
          <a:srcRect l="6881"/>
          <a:stretch/>
        </p:blipFill>
        <p:spPr>
          <a:xfrm>
            <a:off x="1187985" y="1057658"/>
            <a:ext cx="1649499" cy="2361851"/>
          </a:xfrm>
          <a:prstGeom prst="rect">
            <a:avLst/>
          </a:prstGeom>
          <a:noFill/>
          <a:ln>
            <a:noFill/>
          </a:ln>
        </p:spPr>
      </p:pic>
      <p:sp>
        <p:nvSpPr>
          <p:cNvPr id="77" name="Google Shape;77;p14"/>
          <p:cNvSpPr txBox="1"/>
          <p:nvPr/>
        </p:nvSpPr>
        <p:spPr>
          <a:xfrm>
            <a:off x="1268184" y="3511470"/>
            <a:ext cx="156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Open Sans"/>
                <a:ea typeface="Open Sans"/>
                <a:cs typeface="Open Sans"/>
                <a:sym typeface="Open Sans"/>
              </a:rPr>
              <a:t>Gilbert Wright Library, Sydney</a:t>
            </a:r>
            <a:endParaRPr dirty="0">
              <a:latin typeface="Open Sans"/>
              <a:ea typeface="Open Sans"/>
              <a:cs typeface="Open Sans"/>
              <a:sym typeface="Open Sans"/>
            </a:endParaRPr>
          </a:p>
        </p:txBody>
      </p:sp>
      <p:sp>
        <p:nvSpPr>
          <p:cNvPr id="78" name="Google Shape;78;p14"/>
          <p:cNvSpPr txBox="1"/>
          <p:nvPr/>
        </p:nvSpPr>
        <p:spPr>
          <a:xfrm>
            <a:off x="4000412" y="3518719"/>
            <a:ext cx="188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Open Sans"/>
                <a:ea typeface="Open Sans"/>
                <a:cs typeface="Open Sans"/>
                <a:sym typeface="Open Sans"/>
              </a:rPr>
              <a:t>Heather and Noel Vose Library, Perth</a:t>
            </a:r>
            <a:endParaRPr dirty="0">
              <a:latin typeface="Open Sans"/>
              <a:ea typeface="Open Sans"/>
              <a:cs typeface="Open Sans"/>
              <a:sym typeface="Open Sans"/>
            </a:endParaRPr>
          </a:p>
        </p:txBody>
      </p:sp>
      <p:sp>
        <p:nvSpPr>
          <p:cNvPr id="79" name="Google Shape;79;p14"/>
          <p:cNvSpPr txBox="1"/>
          <p:nvPr/>
        </p:nvSpPr>
        <p:spPr>
          <a:xfrm>
            <a:off x="311700" y="4378280"/>
            <a:ext cx="2697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latin typeface="Open Sans"/>
                <a:ea typeface="Open Sans"/>
                <a:cs typeface="Open Sans"/>
                <a:sym typeface="Open Sans"/>
              </a:rPr>
              <a:t>219,000 resources</a:t>
            </a:r>
            <a:endParaRPr sz="2000" b="1" dirty="0">
              <a:latin typeface="Open Sans"/>
              <a:ea typeface="Open Sans"/>
              <a:cs typeface="Open Sans"/>
              <a:sym typeface="Open Sans"/>
            </a:endParaRPr>
          </a:p>
        </p:txBody>
      </p:sp>
      <p:sp>
        <p:nvSpPr>
          <p:cNvPr id="80" name="Google Shape;80;p14"/>
          <p:cNvSpPr txBox="1"/>
          <p:nvPr/>
        </p:nvSpPr>
        <p:spPr>
          <a:xfrm>
            <a:off x="3191012" y="4378280"/>
            <a:ext cx="2697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latin typeface="Open Sans"/>
                <a:ea typeface="Open Sans"/>
                <a:cs typeface="Open Sans"/>
                <a:sym typeface="Open Sans"/>
              </a:rPr>
              <a:t>Over 75,000 eBooks</a:t>
            </a:r>
            <a:endParaRPr sz="2000" b="1" dirty="0">
              <a:latin typeface="Open Sans"/>
              <a:ea typeface="Open Sans"/>
              <a:cs typeface="Open Sans"/>
              <a:sym typeface="Open Sans"/>
            </a:endParaRPr>
          </a:p>
        </p:txBody>
      </p:sp>
      <p:sp>
        <p:nvSpPr>
          <p:cNvPr id="81" name="Google Shape;81;p14"/>
          <p:cNvSpPr txBox="1"/>
          <p:nvPr/>
        </p:nvSpPr>
        <p:spPr>
          <a:xfrm>
            <a:off x="6546246" y="4378280"/>
            <a:ext cx="2697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latin typeface="Open Sans"/>
                <a:ea typeface="Open Sans"/>
                <a:cs typeface="Open Sans"/>
                <a:sym typeface="Open Sans"/>
              </a:rPr>
              <a:t>Journal databases</a:t>
            </a:r>
            <a:endParaRPr sz="2000" b="1" dirty="0">
              <a:latin typeface="Open Sans"/>
              <a:ea typeface="Open Sans"/>
              <a:cs typeface="Open Sans"/>
              <a:sym typeface="Open Sans"/>
            </a:endParaRPr>
          </a:p>
        </p:txBody>
      </p:sp>
      <p:pic>
        <p:nvPicPr>
          <p:cNvPr id="1026" name="Picture 2" descr="120 Years of Malyon Theological College - Queensland Baptists">
            <a:extLst>
              <a:ext uri="{FF2B5EF4-FFF2-40B4-BE49-F238E27FC236}">
                <a16:creationId xmlns:a16="http://schemas.microsoft.com/office/drawing/2014/main" id="{15EDC348-76AF-5307-9315-4E372291A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281" y="1057658"/>
            <a:ext cx="2438827" cy="236185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7;p14">
            <a:extLst>
              <a:ext uri="{FF2B5EF4-FFF2-40B4-BE49-F238E27FC236}">
                <a16:creationId xmlns:a16="http://schemas.microsoft.com/office/drawing/2014/main" id="{DBCAE698-429B-7B4B-BBD5-26B7ECFC4F90}"/>
              </a:ext>
            </a:extLst>
          </p:cNvPr>
          <p:cNvSpPr txBox="1"/>
          <p:nvPr/>
        </p:nvSpPr>
        <p:spPr>
          <a:xfrm>
            <a:off x="6778211" y="3518719"/>
            <a:ext cx="178389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Open Sans"/>
                <a:ea typeface="Open Sans"/>
                <a:cs typeface="Open Sans"/>
                <a:sym typeface="Open Sans"/>
              </a:rPr>
              <a:t>TJ Malyon Library, Brisbane</a:t>
            </a:r>
            <a:endParaRPr dirty="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4ECD-43D0-96C3-6CE1-166A451F4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8B24C-FB2D-4ACE-91D3-308A047BB83B}"/>
              </a:ext>
            </a:extLst>
          </p:cNvPr>
          <p:cNvSpPr>
            <a:spLocks noGrp="1"/>
          </p:cNvSpPr>
          <p:nvPr>
            <p:ph type="title"/>
          </p:nvPr>
        </p:nvSpPr>
        <p:spPr/>
        <p:txBody>
          <a:bodyPr>
            <a:normAutofit fontScale="90000"/>
          </a:bodyPr>
          <a:lstStyle/>
          <a:p>
            <a:r>
              <a:rPr lang="en" dirty="0"/>
              <a:t>Example Essay Question - 3</a:t>
            </a:r>
            <a:br>
              <a:rPr lang="en-AU" sz="3600" kern="100" dirty="0">
                <a:effectLst/>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3" name="Text Placeholder 2">
            <a:extLst>
              <a:ext uri="{FF2B5EF4-FFF2-40B4-BE49-F238E27FC236}">
                <a16:creationId xmlns:a16="http://schemas.microsoft.com/office/drawing/2014/main" id="{D335E898-53D0-E68D-31B7-E09203FC4C78}"/>
              </a:ext>
            </a:extLst>
          </p:cNvPr>
          <p:cNvSpPr>
            <a:spLocks noGrp="1"/>
          </p:cNvSpPr>
          <p:nvPr>
            <p:ph type="body" idx="1"/>
          </p:nvPr>
        </p:nvSpPr>
        <p:spPr/>
        <p:txBody>
          <a:bodyPr>
            <a:normAutofit/>
          </a:bodyPr>
          <a:lstStyle/>
          <a:p>
            <a:pPr marL="0" indent="0">
              <a:lnSpc>
                <a:spcPct val="107000"/>
              </a:lnSpc>
              <a:buNone/>
            </a:pPr>
            <a:r>
              <a:rPr lang="en-AU" sz="1800" i="1"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3) what did they achieve? </a:t>
            </a:r>
          </a:p>
          <a:p>
            <a:pPr marL="342900" lvl="0" indent="-342900">
              <a:lnSpc>
                <a:spcPct val="107000"/>
              </a:lnSpc>
              <a:buFont typeface="Symbol" panose="05050102010706020507" pitchFamily="18" charset="2"/>
              <a:buChar char=""/>
            </a:pPr>
            <a:endPar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07000"/>
              </a:lnSpc>
              <a:buNone/>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Keywords: </a:t>
            </a:r>
          </a:p>
          <a:p>
            <a:pPr marL="0" lvl="0" indent="0">
              <a:lnSpc>
                <a:spcPct val="107000"/>
              </a:lnSpc>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 outcomes” OR “crusade* result” OR “crusade* achieve*”</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t>“crusade* success” OR “crusade* fail*”</a:t>
            </a:r>
            <a:br>
              <a:rPr lang="en-AU" sz="1800" kern="100" dirty="0">
                <a:solidFill>
                  <a:srgbClr val="222222"/>
                </a:solidFill>
                <a:effectLst/>
                <a:latin typeface="Calibri" panose="020F0502020204030204" pitchFamily="34" charset="0"/>
                <a:ea typeface="Aptos" panose="020B0004020202020204" pitchFamily="34" charset="0"/>
                <a:cs typeface="Times New Roman" panose="02020603050405020304" pitchFamily="18" charset="0"/>
              </a:rPr>
            </a:b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Text Placeholder 3">
            <a:extLst>
              <a:ext uri="{FF2B5EF4-FFF2-40B4-BE49-F238E27FC236}">
                <a16:creationId xmlns:a16="http://schemas.microsoft.com/office/drawing/2014/main" id="{AB50DF21-4D82-A3C8-2AE1-12E3791B6320}"/>
              </a:ext>
            </a:extLst>
          </p:cNvPr>
          <p:cNvSpPr>
            <a:spLocks noGrp="1"/>
          </p:cNvSpPr>
          <p:nvPr>
            <p:ph type="body" idx="2"/>
          </p:nvPr>
        </p:nvSpPr>
        <p:spPr/>
        <p:txBody>
          <a:bodyPr>
            <a:normAutofit/>
          </a:bodyPr>
          <a:lstStyle/>
          <a:p>
            <a:pPr marL="139700" indent="0">
              <a:buNone/>
            </a:pPr>
            <a:r>
              <a:rPr lang="en-AU" sz="1800" dirty="0">
                <a:latin typeface="Calibri" panose="020F0502020204030204" pitchFamily="34" charset="0"/>
                <a:ea typeface="Calibri" panose="020F0502020204030204" pitchFamily="34" charset="0"/>
                <a:cs typeface="Calibri" panose="020F0502020204030204" pitchFamily="34" charset="0"/>
              </a:rPr>
              <a:t>4) </a:t>
            </a:r>
            <a:r>
              <a:rPr lang="en-AU" sz="1800" i="1"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What has the long-term impact of the crusades been?</a:t>
            </a:r>
            <a:endParaRPr lang="en-AU"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AU" sz="1800"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None/>
            </a:pPr>
            <a:r>
              <a:rPr lang="en-AU" sz="18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Keywords: </a:t>
            </a:r>
            <a:endParaRPr lang="en-AU" sz="1800" kern="1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Crusade* AND “long term” </a:t>
            </a:r>
            <a:endParaRPr lang="en-AU" sz="1800" kern="1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Crusade* AND effect</a:t>
            </a:r>
            <a:endParaRPr lang="en-AU" sz="1800" kern="1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07000"/>
              </a:lnSpc>
              <a:spcAft>
                <a:spcPts val="800"/>
              </a:spcAft>
            </a:pPr>
            <a:r>
              <a:rPr lang="en-AU" sz="18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Crusade* AND change</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55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23300" y="1033350"/>
            <a:ext cx="8520600" cy="1538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Questions?</a:t>
            </a:r>
            <a:endParaRPr/>
          </a:p>
        </p:txBody>
      </p:sp>
      <p:pic>
        <p:nvPicPr>
          <p:cNvPr id="165" name="Google Shape;165;p22"/>
          <p:cNvPicPr preferRelativeResize="0"/>
          <p:nvPr/>
        </p:nvPicPr>
        <p:blipFill>
          <a:blip r:embed="rId3">
            <a:alphaModFix/>
          </a:blip>
          <a:stretch>
            <a:fillRect/>
          </a:stretch>
        </p:blipFill>
        <p:spPr>
          <a:xfrm>
            <a:off x="152400" y="2995650"/>
            <a:ext cx="8839204" cy="1838623"/>
          </a:xfrm>
          <a:prstGeom prst="rect">
            <a:avLst/>
          </a:prstGeom>
          <a:noFill/>
          <a:ln>
            <a:noFill/>
          </a:ln>
        </p:spPr>
      </p:pic>
      <p:sp>
        <p:nvSpPr>
          <p:cNvPr id="166" name="Google Shape;166;p22"/>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Schulz, C. (1960, April 13). </a:t>
            </a:r>
            <a:r>
              <a:rPr lang="en" sz="1200" i="1">
                <a:latin typeface="Open Sans"/>
                <a:ea typeface="Open Sans"/>
                <a:cs typeface="Open Sans"/>
                <a:sym typeface="Open Sans"/>
              </a:rPr>
              <a:t>Peanuts [daily strip]</a:t>
            </a:r>
            <a:r>
              <a:rPr lang="en" sz="1200">
                <a:latin typeface="Open Sans"/>
                <a:ea typeface="Open Sans"/>
                <a:cs typeface="Open Sans"/>
                <a:sym typeface="Open Sans"/>
              </a:rPr>
              <a:t>. </a:t>
            </a:r>
            <a:endParaRPr sz="1200">
              <a:latin typeface="Open Sans"/>
              <a:ea typeface="Open Sans"/>
              <a:cs typeface="Open Sans"/>
              <a:sym typeface="Open Sans"/>
            </a:endParaRPr>
          </a:p>
        </p:txBody>
      </p:sp>
      <p:sp>
        <p:nvSpPr>
          <p:cNvPr id="167" name="Google Shape;167;p22"/>
          <p:cNvSpPr txBox="1"/>
          <p:nvPr/>
        </p:nvSpPr>
        <p:spPr>
          <a:xfrm>
            <a:off x="186875" y="186900"/>
            <a:ext cx="31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Open Sans"/>
                <a:ea typeface="Open Sans"/>
                <a:cs typeface="Open Sans"/>
                <a:sym typeface="Open Sans"/>
              </a:rPr>
              <a:t>libraryhelpdesk@morling.edu.au</a:t>
            </a:r>
            <a:endParaRPr b="1" dirty="0">
              <a:latin typeface="Open Sans"/>
              <a:ea typeface="Open Sans"/>
              <a:cs typeface="Open Sans"/>
              <a:sym typeface="Open Sans"/>
            </a:endParaRPr>
          </a:p>
          <a:p>
            <a:pPr marL="0" lvl="0" indent="0" algn="l" rtl="0">
              <a:spcBef>
                <a:spcPts val="0"/>
              </a:spcBef>
              <a:spcAft>
                <a:spcPts val="0"/>
              </a:spcAft>
              <a:buNone/>
            </a:pPr>
            <a:r>
              <a:rPr lang="en" b="1" dirty="0">
                <a:latin typeface="Open Sans"/>
                <a:ea typeface="Open Sans"/>
                <a:cs typeface="Open Sans"/>
                <a:sym typeface="Open Sans"/>
              </a:rPr>
              <a:t>(02) 9878 0201</a:t>
            </a:r>
            <a:endParaRPr b="1" dirty="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Opening hours during Semester</a:t>
            </a:r>
            <a:endParaRPr dirty="0"/>
          </a:p>
        </p:txBody>
      </p:sp>
      <p:sp>
        <p:nvSpPr>
          <p:cNvPr id="87" name="Google Shape;87;p15"/>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Level 1 - Study Hub</a:t>
            </a:r>
            <a:endParaRPr b="1" dirty="0"/>
          </a:p>
          <a:p>
            <a:pPr marL="0" lvl="0" indent="0" algn="l" rtl="0">
              <a:spcBef>
                <a:spcPts val="1200"/>
              </a:spcBef>
              <a:spcAft>
                <a:spcPts val="0"/>
              </a:spcAft>
              <a:buNone/>
            </a:pPr>
            <a:r>
              <a:rPr lang="en" dirty="0"/>
              <a:t>Monday to Friday - 8am to 10pm</a:t>
            </a:r>
            <a:endParaRPr dirty="0"/>
          </a:p>
          <a:p>
            <a:pPr marL="0" lvl="0" indent="0" algn="l" rtl="0">
              <a:spcBef>
                <a:spcPts val="1200"/>
              </a:spcBef>
              <a:spcAft>
                <a:spcPts val="0"/>
              </a:spcAft>
              <a:buNone/>
            </a:pPr>
            <a:r>
              <a:rPr lang="en" dirty="0"/>
              <a:t>Saturday - 10am – 7.30pm</a:t>
            </a:r>
            <a:endParaRPr dirty="0"/>
          </a:p>
          <a:p>
            <a:pPr marL="0" lvl="0" indent="0" algn="l" rtl="0">
              <a:spcBef>
                <a:spcPts val="1200"/>
              </a:spcBef>
              <a:spcAft>
                <a:spcPts val="1200"/>
              </a:spcAft>
              <a:buNone/>
            </a:pPr>
            <a:r>
              <a:rPr lang="en" dirty="0"/>
              <a:t>Sunday and public holidays - Closed</a:t>
            </a:r>
            <a:endParaRPr dirty="0"/>
          </a:p>
        </p:txBody>
      </p:sp>
      <p:sp>
        <p:nvSpPr>
          <p:cNvPr id="88" name="Google Shape;88;p15"/>
          <p:cNvSpPr txBox="1">
            <a:spLocks noGrp="1"/>
          </p:cNvSpPr>
          <p:nvPr>
            <p:ph type="body" idx="1"/>
          </p:nvPr>
        </p:nvSpPr>
        <p:spPr>
          <a:xfrm>
            <a:off x="4572000" y="1266325"/>
            <a:ext cx="4260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Level 2 - Library collection</a:t>
            </a:r>
            <a:endParaRPr b="1" dirty="0"/>
          </a:p>
          <a:p>
            <a:pPr marL="0" lvl="0" indent="0" algn="l" rtl="0">
              <a:spcBef>
                <a:spcPts val="1200"/>
              </a:spcBef>
              <a:spcAft>
                <a:spcPts val="0"/>
              </a:spcAft>
              <a:buNone/>
            </a:pPr>
            <a:r>
              <a:rPr lang="en" dirty="0"/>
              <a:t>Monday - 10am to 5pm</a:t>
            </a:r>
            <a:endParaRPr dirty="0"/>
          </a:p>
          <a:p>
            <a:pPr marL="0" lvl="0" indent="0" algn="l" rtl="0">
              <a:spcBef>
                <a:spcPts val="1200"/>
              </a:spcBef>
              <a:spcAft>
                <a:spcPts val="0"/>
              </a:spcAft>
              <a:buNone/>
            </a:pPr>
            <a:r>
              <a:rPr lang="en" dirty="0"/>
              <a:t>Tues - Thurs - 10am to 8:30pm</a:t>
            </a:r>
            <a:endParaRPr dirty="0"/>
          </a:p>
          <a:p>
            <a:pPr marL="0" lvl="0" indent="0" algn="l" rtl="0">
              <a:spcBef>
                <a:spcPts val="1200"/>
              </a:spcBef>
              <a:spcAft>
                <a:spcPts val="0"/>
              </a:spcAft>
              <a:buNone/>
            </a:pPr>
            <a:r>
              <a:rPr lang="en" dirty="0"/>
              <a:t>Friday - 10am to 5pm</a:t>
            </a:r>
            <a:endParaRPr dirty="0"/>
          </a:p>
          <a:p>
            <a:pPr marL="0" lvl="0" indent="0" algn="l" rtl="0">
              <a:spcBef>
                <a:spcPts val="1200"/>
              </a:spcBef>
              <a:spcAft>
                <a:spcPts val="0"/>
              </a:spcAft>
              <a:buNone/>
            </a:pPr>
            <a:r>
              <a:rPr lang="en" dirty="0"/>
              <a:t>Saturday - 10am to 4pm</a:t>
            </a:r>
            <a:endParaRPr dirty="0"/>
          </a:p>
          <a:p>
            <a:pPr marL="0" lvl="0" indent="0" algn="l" rtl="0">
              <a:spcBef>
                <a:spcPts val="1200"/>
              </a:spcBef>
              <a:spcAft>
                <a:spcPts val="1200"/>
              </a:spcAft>
              <a:buNone/>
            </a:pPr>
            <a:r>
              <a:rPr lang="en" dirty="0"/>
              <a:t>Sunday and public holidays - Closed</a:t>
            </a:r>
            <a:endParaRPr dirty="0"/>
          </a:p>
        </p:txBody>
      </p:sp>
      <p:pic>
        <p:nvPicPr>
          <p:cNvPr id="89" name="Google Shape;89;p15"/>
          <p:cNvPicPr preferRelativeResize="0"/>
          <p:nvPr/>
        </p:nvPicPr>
        <p:blipFill rotWithShape="1">
          <a:blip r:embed="rId3">
            <a:alphaModFix/>
          </a:blip>
          <a:srcRect l="16309" t="13895" r="14786" b="17248"/>
          <a:stretch/>
        </p:blipFill>
        <p:spPr>
          <a:xfrm>
            <a:off x="1430100" y="3079600"/>
            <a:ext cx="1706375" cy="183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6"/>
          <p:cNvPicPr preferRelativeResize="0"/>
          <p:nvPr/>
        </p:nvPicPr>
        <p:blipFill>
          <a:blip r:embed="rId3">
            <a:alphaModFix/>
          </a:blip>
          <a:stretch>
            <a:fillRect/>
          </a:stretch>
        </p:blipFill>
        <p:spPr>
          <a:xfrm rot="426179">
            <a:off x="5585262" y="640213"/>
            <a:ext cx="2905125" cy="1571625"/>
          </a:xfrm>
          <a:prstGeom prst="rect">
            <a:avLst/>
          </a:prstGeom>
          <a:noFill/>
          <a:ln>
            <a:noFill/>
          </a:ln>
        </p:spPr>
      </p:pic>
      <p:pic>
        <p:nvPicPr>
          <p:cNvPr id="95" name="Google Shape;95;p16"/>
          <p:cNvPicPr preferRelativeResize="0"/>
          <p:nvPr/>
        </p:nvPicPr>
        <p:blipFill rotWithShape="1">
          <a:blip r:embed="rId4">
            <a:alphaModFix/>
          </a:blip>
          <a:srcRect l="16040" t="19871" r="16673" b="17640"/>
          <a:stretch/>
        </p:blipFill>
        <p:spPr>
          <a:xfrm>
            <a:off x="2671675" y="3762000"/>
            <a:ext cx="1487549" cy="1381498"/>
          </a:xfrm>
          <a:prstGeom prst="rect">
            <a:avLst/>
          </a:prstGeom>
          <a:noFill/>
          <a:ln>
            <a:noFill/>
          </a:ln>
        </p:spPr>
      </p:pic>
      <p:sp>
        <p:nvSpPr>
          <p:cNvPr id="96" name="Google Shape;96;p16"/>
          <p:cNvSpPr txBox="1">
            <a:spLocks noGrp="1"/>
          </p:cNvSpPr>
          <p:nvPr>
            <p:ph type="title"/>
          </p:nvPr>
        </p:nvSpPr>
        <p:spPr>
          <a:xfrm>
            <a:off x="2071050" y="2218050"/>
            <a:ext cx="50019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the library help with?</a:t>
            </a:r>
            <a:endParaRPr/>
          </a:p>
        </p:txBody>
      </p:sp>
      <p:pic>
        <p:nvPicPr>
          <p:cNvPr id="97" name="Google Shape;97;p16"/>
          <p:cNvPicPr preferRelativeResize="0"/>
          <p:nvPr/>
        </p:nvPicPr>
        <p:blipFill>
          <a:blip r:embed="rId5">
            <a:alphaModFix/>
          </a:blip>
          <a:stretch>
            <a:fillRect/>
          </a:stretch>
        </p:blipFill>
        <p:spPr>
          <a:xfrm>
            <a:off x="6999961" y="2859175"/>
            <a:ext cx="1894789" cy="1588399"/>
          </a:xfrm>
          <a:prstGeom prst="rect">
            <a:avLst/>
          </a:prstGeom>
          <a:noFill/>
          <a:ln>
            <a:noFill/>
          </a:ln>
          <a:effectLst>
            <a:outerShdw blurRad="57150" dist="19050" dir="5400000" algn="bl" rotWithShape="0">
              <a:srgbClr val="000000">
                <a:alpha val="50000"/>
              </a:srgbClr>
            </a:outerShdw>
          </a:effectLst>
        </p:spPr>
      </p:pic>
      <p:grpSp>
        <p:nvGrpSpPr>
          <p:cNvPr id="98" name="Google Shape;98;p16"/>
          <p:cNvGrpSpPr/>
          <p:nvPr/>
        </p:nvGrpSpPr>
        <p:grpSpPr>
          <a:xfrm>
            <a:off x="555928" y="513407"/>
            <a:ext cx="2596794" cy="1588394"/>
            <a:chOff x="924190" y="1756800"/>
            <a:chExt cx="3405185" cy="2381400"/>
          </a:xfrm>
        </p:grpSpPr>
        <p:pic>
          <p:nvPicPr>
            <p:cNvPr id="99" name="Google Shape;99;p16"/>
            <p:cNvPicPr preferRelativeResize="0"/>
            <p:nvPr/>
          </p:nvPicPr>
          <p:blipFill rotWithShape="1">
            <a:blip r:embed="rId6">
              <a:alphaModFix/>
            </a:blip>
            <a:srcRect l="17117" r="3378"/>
            <a:stretch/>
          </p:blipFill>
          <p:spPr>
            <a:xfrm>
              <a:off x="924190" y="1756800"/>
              <a:ext cx="3405185" cy="2381400"/>
            </a:xfrm>
            <a:prstGeom prst="rect">
              <a:avLst/>
            </a:prstGeom>
            <a:noFill/>
            <a:ln>
              <a:noFill/>
            </a:ln>
            <a:effectLst>
              <a:outerShdw blurRad="57150" dist="19050" dir="5400000" algn="bl" rotWithShape="0">
                <a:srgbClr val="000000">
                  <a:alpha val="50000"/>
                </a:srgbClr>
              </a:outerShdw>
            </a:effectLst>
          </p:spPr>
        </p:pic>
        <p:pic>
          <p:nvPicPr>
            <p:cNvPr id="100" name="Google Shape;100;p16"/>
            <p:cNvPicPr preferRelativeResize="0"/>
            <p:nvPr/>
          </p:nvPicPr>
          <p:blipFill>
            <a:blip r:embed="rId7">
              <a:alphaModFix/>
            </a:blip>
            <a:stretch>
              <a:fillRect/>
            </a:stretch>
          </p:blipFill>
          <p:spPr>
            <a:xfrm>
              <a:off x="3603975" y="3412800"/>
              <a:ext cx="725400" cy="725400"/>
            </a:xfrm>
            <a:prstGeom prst="rect">
              <a:avLst/>
            </a:prstGeom>
            <a:noFill/>
            <a:ln>
              <a:noFill/>
            </a:ln>
          </p:spPr>
        </p:pic>
      </p:grpSp>
      <p:pic>
        <p:nvPicPr>
          <p:cNvPr id="101" name="Google Shape;101;p16"/>
          <p:cNvPicPr preferRelativeResize="0"/>
          <p:nvPr/>
        </p:nvPicPr>
        <p:blipFill>
          <a:blip r:embed="rId8">
            <a:alphaModFix/>
          </a:blip>
          <a:stretch>
            <a:fillRect/>
          </a:stretch>
        </p:blipFill>
        <p:spPr>
          <a:xfrm>
            <a:off x="485851" y="2799650"/>
            <a:ext cx="2144899" cy="1771496"/>
          </a:xfrm>
          <a:prstGeom prst="rect">
            <a:avLst/>
          </a:prstGeom>
          <a:noFill/>
          <a:ln>
            <a:noFill/>
          </a:ln>
        </p:spPr>
      </p:pic>
      <p:pic>
        <p:nvPicPr>
          <p:cNvPr id="102" name="Google Shape;102;p16"/>
          <p:cNvPicPr preferRelativeResize="0"/>
          <p:nvPr/>
        </p:nvPicPr>
        <p:blipFill>
          <a:blip r:embed="rId9">
            <a:alphaModFix/>
          </a:blip>
          <a:stretch>
            <a:fillRect/>
          </a:stretch>
        </p:blipFill>
        <p:spPr>
          <a:xfrm>
            <a:off x="3828225" y="204383"/>
            <a:ext cx="1487550" cy="1114015"/>
          </a:xfrm>
          <a:prstGeom prst="rect">
            <a:avLst/>
          </a:prstGeom>
          <a:noFill/>
          <a:ln>
            <a:noFill/>
          </a:ln>
        </p:spPr>
      </p:pic>
      <p:pic>
        <p:nvPicPr>
          <p:cNvPr id="103" name="Google Shape;103;p16"/>
          <p:cNvPicPr preferRelativeResize="0"/>
          <p:nvPr/>
        </p:nvPicPr>
        <p:blipFill>
          <a:blip r:embed="rId10">
            <a:alphaModFix/>
          </a:blip>
          <a:stretch>
            <a:fillRect/>
          </a:stretch>
        </p:blipFill>
        <p:spPr>
          <a:xfrm>
            <a:off x="4400450" y="2859175"/>
            <a:ext cx="1547475" cy="1547475"/>
          </a:xfrm>
          <a:prstGeom prst="rect">
            <a:avLst/>
          </a:prstGeom>
          <a:noFill/>
          <a:ln>
            <a:noFill/>
          </a:ln>
        </p:spPr>
      </p:pic>
      <p:sp>
        <p:nvSpPr>
          <p:cNvPr id="104" name="Google Shape;104;p16"/>
          <p:cNvSpPr txBox="1"/>
          <p:nvPr/>
        </p:nvSpPr>
        <p:spPr>
          <a:xfrm>
            <a:off x="5124475" y="4571150"/>
            <a:ext cx="314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libraryhelpdesk@morling.edu.au</a:t>
            </a:r>
            <a:endParaRPr b="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918550" y="1231575"/>
            <a:ext cx="5579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CAN’T the library help with?</a:t>
            </a:r>
            <a:endParaRPr/>
          </a:p>
        </p:txBody>
      </p:sp>
      <p:pic>
        <p:nvPicPr>
          <p:cNvPr id="110" name="Google Shape;110;p17"/>
          <p:cNvPicPr preferRelativeResize="0"/>
          <p:nvPr/>
        </p:nvPicPr>
        <p:blipFill rotWithShape="1">
          <a:blip r:embed="rId3">
            <a:alphaModFix/>
          </a:blip>
          <a:srcRect r="9485"/>
          <a:stretch/>
        </p:blipFill>
        <p:spPr>
          <a:xfrm>
            <a:off x="5121250" y="2571750"/>
            <a:ext cx="3108326" cy="2161474"/>
          </a:xfrm>
          <a:prstGeom prst="rect">
            <a:avLst/>
          </a:prstGeom>
          <a:noFill/>
          <a:ln>
            <a:noFill/>
          </a:ln>
          <a:effectLst>
            <a:outerShdw blurRad="57150" dist="19050" dir="5400000" algn="bl" rotWithShape="0">
              <a:srgbClr val="000000">
                <a:alpha val="50000"/>
              </a:srgbClr>
            </a:outerShdw>
          </a:effectLst>
        </p:spPr>
      </p:pic>
      <p:pic>
        <p:nvPicPr>
          <p:cNvPr id="111" name="Google Shape;111;p17"/>
          <p:cNvPicPr preferRelativeResize="0"/>
          <p:nvPr/>
        </p:nvPicPr>
        <p:blipFill>
          <a:blip r:embed="rId4">
            <a:alphaModFix/>
          </a:blip>
          <a:stretch>
            <a:fillRect/>
          </a:stretch>
        </p:blipFill>
        <p:spPr>
          <a:xfrm>
            <a:off x="422706" y="2301450"/>
            <a:ext cx="3207869" cy="2161480"/>
          </a:xfrm>
          <a:prstGeom prst="rect">
            <a:avLst/>
          </a:prstGeom>
          <a:noFill/>
          <a:ln>
            <a:noFill/>
          </a:ln>
          <a:effectLst>
            <a:outerShdw blurRad="57150" dist="19050" dir="5400000" algn="bl" rotWithShape="0">
              <a:srgbClr val="000000">
                <a:alpha val="50000"/>
              </a:srgbClr>
            </a:outerShdw>
          </a:effectLst>
        </p:spPr>
      </p:pic>
      <p:pic>
        <p:nvPicPr>
          <p:cNvPr id="112" name="Google Shape;112;p17"/>
          <p:cNvPicPr preferRelativeResize="0"/>
          <p:nvPr/>
        </p:nvPicPr>
        <p:blipFill>
          <a:blip r:embed="rId5">
            <a:alphaModFix/>
          </a:blip>
          <a:stretch>
            <a:fillRect/>
          </a:stretch>
        </p:blipFill>
        <p:spPr>
          <a:xfrm>
            <a:off x="6309325" y="291900"/>
            <a:ext cx="2470600" cy="1647075"/>
          </a:xfrm>
          <a:prstGeom prst="rect">
            <a:avLst/>
          </a:prstGeom>
          <a:noFill/>
          <a:ln>
            <a:noFill/>
          </a:ln>
        </p:spPr>
      </p:pic>
      <p:sp>
        <p:nvSpPr>
          <p:cNvPr id="113" name="Google Shape;113;p17"/>
          <p:cNvSpPr txBox="1"/>
          <p:nvPr/>
        </p:nvSpPr>
        <p:spPr>
          <a:xfrm>
            <a:off x="796300" y="4582825"/>
            <a:ext cx="360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academictutor@morling.edu.au</a:t>
            </a:r>
            <a:endParaRPr b="1">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BB5558F-90C3-45BD-F353-A6B5291F9BAA}"/>
            </a:ext>
          </a:extLst>
        </p:cNvPr>
        <p:cNvGrpSpPr/>
        <p:nvPr/>
      </p:nvGrpSpPr>
      <p:grpSpPr>
        <a:xfrm>
          <a:off x="0" y="0"/>
          <a:ext cx="0" cy="0"/>
          <a:chOff x="0" y="0"/>
          <a:chExt cx="0" cy="0"/>
        </a:xfrm>
      </p:grpSpPr>
      <p:sp>
        <p:nvSpPr>
          <p:cNvPr id="118" name="Google Shape;118;p18">
            <a:extLst>
              <a:ext uri="{FF2B5EF4-FFF2-40B4-BE49-F238E27FC236}">
                <a16:creationId xmlns:a16="http://schemas.microsoft.com/office/drawing/2014/main" id="{03C7D45D-2390-73C9-99B7-D71F56FB9F7F}"/>
              </a:ext>
            </a:extLst>
          </p:cNvPr>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Library on Moodle</a:t>
            </a:r>
            <a:endParaRPr dirty="0"/>
          </a:p>
        </p:txBody>
      </p:sp>
      <p:sp>
        <p:nvSpPr>
          <p:cNvPr id="5" name="TextBox 4">
            <a:extLst>
              <a:ext uri="{FF2B5EF4-FFF2-40B4-BE49-F238E27FC236}">
                <a16:creationId xmlns:a16="http://schemas.microsoft.com/office/drawing/2014/main" id="{BCD22ED5-8F2F-020F-08A4-406DA31957FE}"/>
              </a:ext>
            </a:extLst>
          </p:cNvPr>
          <p:cNvSpPr txBox="1"/>
          <p:nvPr/>
        </p:nvSpPr>
        <p:spPr>
          <a:xfrm>
            <a:off x="5563782" y="275505"/>
            <a:ext cx="2874819" cy="523220"/>
          </a:xfrm>
          <a:prstGeom prst="rect">
            <a:avLst/>
          </a:prstGeom>
          <a:noFill/>
        </p:spPr>
        <p:txBody>
          <a:bodyPr wrap="square" rtlCol="0">
            <a:spAutoFit/>
          </a:bodyPr>
          <a:lstStyle/>
          <a:p>
            <a:r>
              <a:rPr lang="en-AU" dirty="0">
                <a:hlinkClick r:id="rId3"/>
              </a:rPr>
              <a:t>https://www.morlingonline.edu.au/</a:t>
            </a:r>
            <a:endParaRPr lang="en-AU" dirty="0"/>
          </a:p>
          <a:p>
            <a:endParaRPr lang="en-AU" dirty="0"/>
          </a:p>
        </p:txBody>
      </p:sp>
      <p:pic>
        <p:nvPicPr>
          <p:cNvPr id="8" name="Picture 7">
            <a:extLst>
              <a:ext uri="{FF2B5EF4-FFF2-40B4-BE49-F238E27FC236}">
                <a16:creationId xmlns:a16="http://schemas.microsoft.com/office/drawing/2014/main" id="{9233E181-07D8-AB1F-D39B-AD881B2EDB48}"/>
              </a:ext>
            </a:extLst>
          </p:cNvPr>
          <p:cNvPicPr>
            <a:picLocks noChangeAspect="1"/>
          </p:cNvPicPr>
          <p:nvPr/>
        </p:nvPicPr>
        <p:blipFill>
          <a:blip r:embed="rId4"/>
          <a:stretch>
            <a:fillRect/>
          </a:stretch>
        </p:blipFill>
        <p:spPr>
          <a:xfrm>
            <a:off x="1717067" y="968245"/>
            <a:ext cx="5873195" cy="3899750"/>
          </a:xfrm>
          <a:prstGeom prst="rect">
            <a:avLst/>
          </a:prstGeom>
        </p:spPr>
      </p:pic>
      <p:sp>
        <p:nvSpPr>
          <p:cNvPr id="4" name="Oval 3">
            <a:extLst>
              <a:ext uri="{FF2B5EF4-FFF2-40B4-BE49-F238E27FC236}">
                <a16:creationId xmlns:a16="http://schemas.microsoft.com/office/drawing/2014/main" id="{223E9212-983B-D37E-B16A-06B16E2D1F6E}"/>
              </a:ext>
            </a:extLst>
          </p:cNvPr>
          <p:cNvSpPr/>
          <p:nvPr/>
        </p:nvSpPr>
        <p:spPr>
          <a:xfrm>
            <a:off x="6143392" y="1614498"/>
            <a:ext cx="671945" cy="30796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009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8">
            <a:extLst>
              <a:ext uri="{FF2B5EF4-FFF2-40B4-BE49-F238E27FC236}">
                <a16:creationId xmlns:a16="http://schemas.microsoft.com/office/drawing/2014/main" id="{84D95DC0-ABA5-7ADE-1CE6-B96B18F5C8B2}"/>
              </a:ext>
            </a:extLst>
          </p:cNvPr>
          <p:cNvSpPr txBox="1">
            <a:spLocks noGrp="1"/>
          </p:cNvSpPr>
          <p:nvPr>
            <p:ph type="title"/>
          </p:nvPr>
        </p:nvSpPr>
        <p:spPr>
          <a:xfrm>
            <a:off x="311150" y="444500"/>
            <a:ext cx="8521700" cy="70802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Library Website</a:t>
            </a:r>
            <a:endParaRPr dirty="0"/>
          </a:p>
        </p:txBody>
      </p:sp>
      <p:sp>
        <p:nvSpPr>
          <p:cNvPr id="4" name="TextBox 3">
            <a:extLst>
              <a:ext uri="{FF2B5EF4-FFF2-40B4-BE49-F238E27FC236}">
                <a16:creationId xmlns:a16="http://schemas.microsoft.com/office/drawing/2014/main" id="{500FF0E7-1BB3-8124-BD5A-4C34A4E09BE2}"/>
              </a:ext>
            </a:extLst>
          </p:cNvPr>
          <p:cNvSpPr txBox="1"/>
          <p:nvPr/>
        </p:nvSpPr>
        <p:spPr>
          <a:xfrm>
            <a:off x="5563782" y="275505"/>
            <a:ext cx="2874819" cy="523220"/>
          </a:xfrm>
          <a:prstGeom prst="rect">
            <a:avLst/>
          </a:prstGeom>
          <a:noFill/>
        </p:spPr>
        <p:txBody>
          <a:bodyPr wrap="square" rtlCol="0">
            <a:spAutoFit/>
          </a:bodyPr>
          <a:lstStyle/>
          <a:p>
            <a:r>
              <a:rPr lang="en-AU" dirty="0">
                <a:hlinkClick r:id="rId2"/>
              </a:rPr>
              <a:t>https://www.morling.edu.au/library</a:t>
            </a:r>
            <a:endParaRPr lang="en-AU" dirty="0"/>
          </a:p>
          <a:p>
            <a:endParaRPr lang="en-AU" dirty="0"/>
          </a:p>
        </p:txBody>
      </p:sp>
      <p:pic>
        <p:nvPicPr>
          <p:cNvPr id="5" name="Picture 4">
            <a:extLst>
              <a:ext uri="{FF2B5EF4-FFF2-40B4-BE49-F238E27FC236}">
                <a16:creationId xmlns:a16="http://schemas.microsoft.com/office/drawing/2014/main" id="{C65EC12A-E06B-98F4-21CA-6B868B6BC985}"/>
              </a:ext>
            </a:extLst>
          </p:cNvPr>
          <p:cNvPicPr>
            <a:picLocks noChangeAspect="1"/>
          </p:cNvPicPr>
          <p:nvPr/>
        </p:nvPicPr>
        <p:blipFill>
          <a:blip r:embed="rId3"/>
          <a:stretch>
            <a:fillRect/>
          </a:stretch>
        </p:blipFill>
        <p:spPr>
          <a:xfrm>
            <a:off x="2535043" y="948137"/>
            <a:ext cx="4542264" cy="4195363"/>
          </a:xfrm>
          <a:prstGeom prst="rect">
            <a:avLst/>
          </a:prstGeom>
        </p:spPr>
      </p:pic>
    </p:spTree>
    <p:extLst>
      <p:ext uri="{BB962C8B-B14F-4D97-AF65-F5344CB8AC3E}">
        <p14:creationId xmlns:p14="http://schemas.microsoft.com/office/powerpoint/2010/main" val="96367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5" name="Picture 4">
            <a:extLst>
              <a:ext uri="{FF2B5EF4-FFF2-40B4-BE49-F238E27FC236}">
                <a16:creationId xmlns:a16="http://schemas.microsoft.com/office/drawing/2014/main" id="{24D273F5-EE89-3206-F19A-6580E4B6A544}"/>
              </a:ext>
            </a:extLst>
          </p:cNvPr>
          <p:cNvPicPr>
            <a:picLocks noChangeAspect="1"/>
          </p:cNvPicPr>
          <p:nvPr/>
        </p:nvPicPr>
        <p:blipFill>
          <a:blip r:embed="rId3"/>
          <a:stretch>
            <a:fillRect/>
          </a:stretch>
        </p:blipFill>
        <p:spPr>
          <a:xfrm>
            <a:off x="588818" y="590543"/>
            <a:ext cx="8484326" cy="4416793"/>
          </a:xfrm>
          <a:prstGeom prst="rect">
            <a:avLst/>
          </a:prstGeom>
        </p:spPr>
      </p:pic>
      <p:sp>
        <p:nvSpPr>
          <p:cNvPr id="126" name="Google Shape;126;p19"/>
          <p:cNvSpPr txBox="1">
            <a:spLocks noGrp="1"/>
          </p:cNvSpPr>
          <p:nvPr>
            <p:ph type="title"/>
          </p:nvPr>
        </p:nvSpPr>
        <p:spPr>
          <a:xfrm>
            <a:off x="311700" y="707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Library catalogue: Home</a:t>
            </a:r>
            <a:endParaRPr dirty="0"/>
          </a:p>
        </p:txBody>
      </p:sp>
      <p:sp>
        <p:nvSpPr>
          <p:cNvPr id="134" name="Google Shape;134;p19"/>
          <p:cNvSpPr txBox="1"/>
          <p:nvPr/>
        </p:nvSpPr>
        <p:spPr>
          <a:xfrm>
            <a:off x="5814109" y="116625"/>
            <a:ext cx="1862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Open Sans"/>
                <a:ea typeface="Open Sans"/>
                <a:cs typeface="Open Sans"/>
                <a:sym typeface="Open Sans"/>
              </a:rPr>
              <a:t>Basic and advanced search options</a:t>
            </a:r>
            <a:endParaRPr dirty="0">
              <a:latin typeface="Open Sans"/>
              <a:ea typeface="Open Sans"/>
              <a:cs typeface="Open Sans"/>
              <a:sym typeface="Open Sans"/>
            </a:endParaRPr>
          </a:p>
        </p:txBody>
      </p:sp>
      <p:sp>
        <p:nvSpPr>
          <p:cNvPr id="141" name="Google Shape;141;p19"/>
          <p:cNvSpPr/>
          <p:nvPr/>
        </p:nvSpPr>
        <p:spPr>
          <a:xfrm rot="1211285" flipH="1" flipV="1">
            <a:off x="3211739" y="4688378"/>
            <a:ext cx="920133" cy="305744"/>
          </a:xfrm>
          <a:prstGeom prst="rightArrow">
            <a:avLst>
              <a:gd name="adj1" fmla="val 36756"/>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8008317" y="2368067"/>
            <a:ext cx="1341945"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u="sng" dirty="0">
                <a:latin typeface="Open Sans"/>
                <a:ea typeface="Open Sans"/>
                <a:cs typeface="Open Sans"/>
                <a:sym typeface="Open Sans"/>
              </a:rPr>
              <a:t>Borrowing</a:t>
            </a:r>
            <a:r>
              <a:rPr lang="en" sz="1100" b="1" dirty="0">
                <a:latin typeface="Open Sans"/>
                <a:ea typeface="Open Sans"/>
                <a:cs typeface="Open Sans"/>
                <a:sym typeface="Open Sans"/>
              </a:rPr>
              <a:t>:</a:t>
            </a:r>
          </a:p>
          <a:p>
            <a:pPr marL="0" lvl="0" indent="0" algn="l" rtl="0">
              <a:spcBef>
                <a:spcPts val="0"/>
              </a:spcBef>
              <a:spcAft>
                <a:spcPts val="0"/>
              </a:spcAft>
              <a:buNone/>
            </a:pPr>
            <a:r>
              <a:rPr lang="en" sz="1100" b="1" dirty="0">
                <a:latin typeface="Open Sans"/>
                <a:ea typeface="Open Sans"/>
                <a:cs typeface="Open Sans"/>
                <a:sym typeface="Open Sans"/>
              </a:rPr>
              <a:t>20 books</a:t>
            </a:r>
            <a:endParaRPr sz="1100" b="1"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4 weeks</a:t>
            </a:r>
            <a:endParaRPr sz="1100" b="1" dirty="0">
              <a:latin typeface="Open Sans"/>
              <a:ea typeface="Open Sans"/>
              <a:cs typeface="Open Sans"/>
              <a:sym typeface="Open Sans"/>
            </a:endParaRPr>
          </a:p>
          <a:p>
            <a:pPr marL="0" lvl="0" indent="0" algn="l" rtl="0">
              <a:spcBef>
                <a:spcPts val="0"/>
              </a:spcBef>
              <a:spcAft>
                <a:spcPts val="0"/>
              </a:spcAft>
              <a:buNone/>
            </a:pPr>
            <a:r>
              <a:rPr lang="en" sz="1100" b="1" dirty="0">
                <a:latin typeface="Open Sans"/>
                <a:ea typeface="Open Sans"/>
                <a:cs typeface="Open Sans"/>
                <a:sym typeface="Open Sans"/>
              </a:rPr>
              <a:t>4 renewals</a:t>
            </a:r>
            <a:endParaRPr b="1" dirty="0">
              <a:latin typeface="Open Sans"/>
              <a:ea typeface="Open Sans"/>
              <a:cs typeface="Open Sans"/>
              <a:sym typeface="Open Sans"/>
            </a:endParaRPr>
          </a:p>
        </p:txBody>
      </p:sp>
      <p:sp>
        <p:nvSpPr>
          <p:cNvPr id="136" name="Google Shape;136;p19"/>
          <p:cNvSpPr/>
          <p:nvPr/>
        </p:nvSpPr>
        <p:spPr>
          <a:xfrm rot="9329420">
            <a:off x="6356035" y="811853"/>
            <a:ext cx="785232" cy="16754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5713950" y="1068472"/>
            <a:ext cx="843600" cy="3396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124F139-027E-45B4-6BD0-DEE73B186280}"/>
              </a:ext>
            </a:extLst>
          </p:cNvPr>
          <p:cNvSpPr txBox="1"/>
          <p:nvPr/>
        </p:nvSpPr>
        <p:spPr>
          <a:xfrm>
            <a:off x="5486399" y="1584939"/>
            <a:ext cx="4572000" cy="523220"/>
          </a:xfrm>
          <a:prstGeom prst="rect">
            <a:avLst/>
          </a:prstGeom>
          <a:noFill/>
        </p:spPr>
        <p:txBody>
          <a:bodyPr wrap="square">
            <a:spAutoFit/>
          </a:bodyPr>
          <a:lstStyle/>
          <a:p>
            <a:r>
              <a:rPr lang="en-AU" dirty="0">
                <a:solidFill>
                  <a:srgbClr val="00B050"/>
                </a:solidFill>
                <a:hlinkClick r:id="rId4"/>
              </a:rPr>
              <a:t>https://morling.softlinkhosting.com.au/liberty</a:t>
            </a:r>
            <a:endParaRPr lang="en-AU" dirty="0">
              <a:solidFill>
                <a:srgbClr val="00B050"/>
              </a:solidFill>
            </a:endParaRPr>
          </a:p>
          <a:p>
            <a:endParaRPr lang="en-AU" dirty="0">
              <a:solidFill>
                <a:srgbClr val="00B050"/>
              </a:solidFill>
            </a:endParaRPr>
          </a:p>
        </p:txBody>
      </p:sp>
      <p:sp>
        <p:nvSpPr>
          <p:cNvPr id="6" name="Google Shape;136;p19">
            <a:extLst>
              <a:ext uri="{FF2B5EF4-FFF2-40B4-BE49-F238E27FC236}">
                <a16:creationId xmlns:a16="http://schemas.microsoft.com/office/drawing/2014/main" id="{FBFB50B6-5425-C816-12C2-80E2AADDD5B9}"/>
              </a:ext>
            </a:extLst>
          </p:cNvPr>
          <p:cNvSpPr/>
          <p:nvPr/>
        </p:nvSpPr>
        <p:spPr>
          <a:xfrm rot="19740682">
            <a:off x="8254491" y="953309"/>
            <a:ext cx="657750" cy="2303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48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Online Resources</a:t>
            </a:r>
            <a:endParaRPr dirty="0"/>
          </a:p>
        </p:txBody>
      </p:sp>
      <p:graphicFrame>
        <p:nvGraphicFramePr>
          <p:cNvPr id="148" name="Google Shape;148;p20"/>
          <p:cNvGraphicFramePr/>
          <p:nvPr>
            <p:extLst>
              <p:ext uri="{D42A27DB-BD31-4B8C-83A1-F6EECF244321}">
                <p14:modId xmlns:p14="http://schemas.microsoft.com/office/powerpoint/2010/main" val="3615600403"/>
              </p:ext>
            </p:extLst>
          </p:nvPr>
        </p:nvGraphicFramePr>
        <p:xfrm>
          <a:off x="573588" y="1358725"/>
          <a:ext cx="7996850" cy="2799110"/>
        </p:xfrm>
        <a:graphic>
          <a:graphicData uri="http://schemas.openxmlformats.org/drawingml/2006/table">
            <a:tbl>
              <a:tblPr>
                <a:noFill/>
                <a:tableStyleId>{DEA6C046-E701-48B8-9494-15B6D0F99796}</a:tableStyleId>
              </a:tblPr>
              <a:tblGrid>
                <a:gridCol w="1716075">
                  <a:extLst>
                    <a:ext uri="{9D8B030D-6E8A-4147-A177-3AD203B41FA5}">
                      <a16:colId xmlns:a16="http://schemas.microsoft.com/office/drawing/2014/main" val="20000"/>
                    </a:ext>
                  </a:extLst>
                </a:gridCol>
                <a:gridCol w="1216800">
                  <a:extLst>
                    <a:ext uri="{9D8B030D-6E8A-4147-A177-3AD203B41FA5}">
                      <a16:colId xmlns:a16="http://schemas.microsoft.com/office/drawing/2014/main" val="20001"/>
                    </a:ext>
                  </a:extLst>
                </a:gridCol>
                <a:gridCol w="1392639">
                  <a:extLst>
                    <a:ext uri="{9D8B030D-6E8A-4147-A177-3AD203B41FA5}">
                      <a16:colId xmlns:a16="http://schemas.microsoft.com/office/drawing/2014/main" val="20002"/>
                    </a:ext>
                  </a:extLst>
                </a:gridCol>
                <a:gridCol w="988742">
                  <a:extLst>
                    <a:ext uri="{9D8B030D-6E8A-4147-A177-3AD203B41FA5}">
                      <a16:colId xmlns:a16="http://schemas.microsoft.com/office/drawing/2014/main" val="1235156291"/>
                    </a:ext>
                  </a:extLst>
                </a:gridCol>
                <a:gridCol w="253269">
                  <a:extLst>
                    <a:ext uri="{9D8B030D-6E8A-4147-A177-3AD203B41FA5}">
                      <a16:colId xmlns:a16="http://schemas.microsoft.com/office/drawing/2014/main" val="20003"/>
                    </a:ext>
                  </a:extLst>
                </a:gridCol>
                <a:gridCol w="1256000">
                  <a:extLst>
                    <a:ext uri="{9D8B030D-6E8A-4147-A177-3AD203B41FA5}">
                      <a16:colId xmlns:a16="http://schemas.microsoft.com/office/drawing/2014/main" val="20004"/>
                    </a:ext>
                  </a:extLst>
                </a:gridCol>
                <a:gridCol w="1173325">
                  <a:extLst>
                    <a:ext uri="{9D8B030D-6E8A-4147-A177-3AD203B41FA5}">
                      <a16:colId xmlns:a16="http://schemas.microsoft.com/office/drawing/2014/main" val="20005"/>
                    </a:ext>
                  </a:extLst>
                </a:gridCol>
              </a:tblGrid>
              <a:tr h="614217">
                <a:tc gridSpan="5">
                  <a:txBody>
                    <a:bodyPr/>
                    <a:lstStyle/>
                    <a:p>
                      <a:pPr marL="0" lvl="0" indent="0" algn="ctr" rtl="0">
                        <a:lnSpc>
                          <a:spcPct val="115000"/>
                        </a:lnSpc>
                        <a:spcBef>
                          <a:spcPts val="1200"/>
                        </a:spcBef>
                        <a:spcAft>
                          <a:spcPts val="0"/>
                        </a:spcAft>
                        <a:buNone/>
                      </a:pPr>
                      <a:r>
                        <a:rPr lang="en" sz="2400" b="1" dirty="0">
                          <a:solidFill>
                            <a:schemeClr val="accent1"/>
                          </a:solidFill>
                        </a:rPr>
                        <a:t>eBooks</a:t>
                      </a:r>
                      <a:endParaRPr sz="2400" b="1" dirty="0">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AU"/>
                    </a:p>
                  </a:txBody>
                  <a:tcPr/>
                </a:tc>
                <a:tc hMerge="1">
                  <a:txBody>
                    <a:bodyPr/>
                    <a:lstStyle/>
                    <a:p>
                      <a:endParaRPr lang="en-US"/>
                    </a:p>
                  </a:txBody>
                  <a:tcPr/>
                </a:tc>
                <a:tc gridSpan="2">
                  <a:txBody>
                    <a:bodyPr/>
                    <a:lstStyle/>
                    <a:p>
                      <a:pPr marL="0" lvl="0" indent="0" algn="ctr" rtl="0">
                        <a:lnSpc>
                          <a:spcPct val="115000"/>
                        </a:lnSpc>
                        <a:spcBef>
                          <a:spcPts val="1200"/>
                        </a:spcBef>
                        <a:spcAft>
                          <a:spcPts val="0"/>
                        </a:spcAft>
                        <a:buNone/>
                      </a:pPr>
                      <a:r>
                        <a:rPr lang="en" sz="2400" b="1" dirty="0">
                          <a:solidFill>
                            <a:schemeClr val="accent1"/>
                          </a:solidFill>
                        </a:rPr>
                        <a:t>Journals</a:t>
                      </a:r>
                      <a:endParaRPr sz="2400" b="1" dirty="0">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84842">
                <a:tc>
                  <a:txBody>
                    <a:bodyPr/>
                    <a:lstStyle/>
                    <a:p>
                      <a:pPr marL="0" lvl="0" indent="0" algn="ctr" rtl="0">
                        <a:lnSpc>
                          <a:spcPct val="115000"/>
                        </a:lnSpc>
                        <a:spcBef>
                          <a:spcPts val="1200"/>
                        </a:spcBef>
                        <a:spcAft>
                          <a:spcPts val="0"/>
                        </a:spcAft>
                        <a:buNone/>
                      </a:pPr>
                      <a:r>
                        <a:rPr lang="en" sz="1800">
                          <a:solidFill>
                            <a:srgbClr val="4472C4"/>
                          </a:solidFill>
                        </a:rPr>
                        <a:t>Perlego account</a:t>
                      </a:r>
                      <a:endParaRPr sz="1800">
                        <a:solidFill>
                          <a:srgbClr val="4472C4"/>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800">
                          <a:solidFill>
                            <a:srgbClr val="7030A0"/>
                          </a:solidFill>
                        </a:rPr>
                        <a:t>Wheelers account</a:t>
                      </a:r>
                      <a:endParaRPr sz="1800">
                        <a:solidFill>
                          <a:srgbClr val="7030A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0" lvl="0" indent="0" algn="ctr" rtl="0">
                        <a:lnSpc>
                          <a:spcPct val="115000"/>
                        </a:lnSpc>
                        <a:spcBef>
                          <a:spcPts val="1200"/>
                        </a:spcBef>
                        <a:spcAft>
                          <a:spcPts val="0"/>
                        </a:spcAft>
                        <a:buNone/>
                      </a:pPr>
                      <a:r>
                        <a:rPr lang="en" sz="1800" dirty="0">
                          <a:solidFill>
                            <a:srgbClr val="00B050"/>
                          </a:solidFill>
                        </a:rPr>
                        <a:t>OpenAthens account</a:t>
                      </a:r>
                      <a:endParaRPr sz="1800" dirty="0">
                        <a:solidFill>
                          <a:srgbClr val="00B05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A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97904">
                <a:tc>
                  <a:txBody>
                    <a:bodyPr/>
                    <a:lstStyle/>
                    <a:p>
                      <a:pPr marL="0" lvl="0" indent="0" algn="ctr" rtl="0">
                        <a:lnSpc>
                          <a:spcPct val="115000"/>
                        </a:lnSpc>
                        <a:spcBef>
                          <a:spcPts val="1200"/>
                        </a:spcBef>
                        <a:spcAft>
                          <a:spcPts val="0"/>
                        </a:spcAft>
                        <a:buNone/>
                      </a:pPr>
                      <a:r>
                        <a:rPr lang="en" sz="1800"/>
                        <a:t>Perlego Online Library</a:t>
                      </a:r>
                      <a:endParaRPr sz="18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AADB"/>
                    </a:solidFill>
                  </a:tcPr>
                </a:tc>
                <a:tc>
                  <a:txBody>
                    <a:bodyPr/>
                    <a:lstStyle/>
                    <a:p>
                      <a:pPr marL="0" lvl="0" indent="0" algn="ctr" rtl="0">
                        <a:lnSpc>
                          <a:spcPct val="115000"/>
                        </a:lnSpc>
                        <a:spcBef>
                          <a:spcPts val="1200"/>
                        </a:spcBef>
                        <a:spcAft>
                          <a:spcPts val="0"/>
                        </a:spcAft>
                        <a:buNone/>
                      </a:pPr>
                      <a:r>
                        <a:rPr lang="en" sz="1800"/>
                        <a:t>Wheelers Books</a:t>
                      </a:r>
                      <a:endParaRPr sz="18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lvl="0" indent="0" algn="ctr" rtl="0">
                        <a:lnSpc>
                          <a:spcPct val="115000"/>
                        </a:lnSpc>
                        <a:spcBef>
                          <a:spcPts val="1200"/>
                        </a:spcBef>
                        <a:spcAft>
                          <a:spcPts val="0"/>
                        </a:spcAft>
                        <a:buNone/>
                      </a:pPr>
                      <a:r>
                        <a:rPr lang="en" sz="1800" dirty="0"/>
                        <a:t>ProQuest Ebook Central</a:t>
                      </a:r>
                      <a:endParaRPr sz="1800" dirty="0"/>
                    </a:p>
                  </a:txBody>
                  <a:tcPr marL="68575" marR="6857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1200"/>
                        </a:spcBef>
                        <a:spcAft>
                          <a:spcPts val="0"/>
                        </a:spcAft>
                        <a:buNone/>
                      </a:pPr>
                      <a:r>
                        <a:rPr lang="en-AU" sz="1800" dirty="0"/>
                        <a:t>JSTOR</a:t>
                      </a:r>
                      <a:endParaRPr sz="1800" dirty="0"/>
                    </a:p>
                  </a:txBody>
                  <a:tcPr marL="68575" marR="6857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C5E0B3"/>
                    </a:solidFill>
                  </a:tcPr>
                </a:tc>
                <a:tc gridSpan="2">
                  <a:txBody>
                    <a:bodyPr/>
                    <a:lstStyle/>
                    <a:p>
                      <a:pPr marL="0" lvl="0" indent="0" algn="ctr" rtl="0">
                        <a:lnSpc>
                          <a:spcPct val="115000"/>
                        </a:lnSpc>
                        <a:spcBef>
                          <a:spcPts val="1200"/>
                        </a:spcBef>
                        <a:spcAft>
                          <a:spcPts val="0"/>
                        </a:spcAft>
                        <a:buNone/>
                      </a:pPr>
                      <a:r>
                        <a:rPr lang="en" sz="1800" dirty="0"/>
                        <a:t>EBSCO (eBooks and journals)</a:t>
                      </a:r>
                      <a:endParaRPr sz="18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hMerge="1">
                  <a:txBody>
                    <a:bodyPr/>
                    <a:lstStyle/>
                    <a:p>
                      <a:endParaRPr lang="en-US"/>
                    </a:p>
                  </a:txBody>
                  <a:tcPr/>
                </a:tc>
                <a:tc>
                  <a:txBody>
                    <a:bodyPr/>
                    <a:lstStyle/>
                    <a:p>
                      <a:pPr marL="0" lvl="0" indent="0" algn="ctr" rtl="0">
                        <a:lnSpc>
                          <a:spcPct val="115000"/>
                        </a:lnSpc>
                        <a:spcBef>
                          <a:spcPts val="1200"/>
                        </a:spcBef>
                        <a:spcAft>
                          <a:spcPts val="0"/>
                        </a:spcAft>
                        <a:buNone/>
                      </a:pPr>
                      <a:r>
                        <a:rPr lang="en" sz="1800" dirty="0"/>
                        <a:t>ProQuest journals</a:t>
                      </a:r>
                      <a:endParaRPr sz="18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bl>
          </a:graphicData>
        </a:graphic>
      </p:graphicFrame>
      <p:sp>
        <p:nvSpPr>
          <p:cNvPr id="149" name="Google Shape;149;p20"/>
          <p:cNvSpPr txBox="1"/>
          <p:nvPr/>
        </p:nvSpPr>
        <p:spPr>
          <a:xfrm rot="-5400000">
            <a:off x="-6775" y="2371650"/>
            <a:ext cx="7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Access</a:t>
            </a:r>
            <a:endParaRPr>
              <a:latin typeface="Open Sans"/>
              <a:ea typeface="Open Sans"/>
              <a:cs typeface="Open Sans"/>
              <a:sym typeface="Open Sans"/>
            </a:endParaRPr>
          </a:p>
        </p:txBody>
      </p:sp>
      <p:sp>
        <p:nvSpPr>
          <p:cNvPr id="150" name="Google Shape;150;p20"/>
          <p:cNvSpPr txBox="1"/>
          <p:nvPr/>
        </p:nvSpPr>
        <p:spPr>
          <a:xfrm rot="-5400000">
            <a:off x="-104875" y="3355225"/>
            <a:ext cx="95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Platform</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999999"/>
      </a:dk1>
      <a:lt1>
        <a:srgbClr val="FFFFFF"/>
      </a:lt1>
      <a:dk2>
        <a:srgbClr val="695D46"/>
      </a:dk2>
      <a:lt2>
        <a:srgbClr val="FF9900"/>
      </a:lt2>
      <a:accent1>
        <a:srgbClr val="EF6C00"/>
      </a:accent1>
      <a:accent2>
        <a:srgbClr val="CE93D8"/>
      </a:accent2>
      <a:accent3>
        <a:srgbClr val="B7B7B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1508</Words>
  <Application>Microsoft Office PowerPoint</Application>
  <PresentationFormat>On-screen Show (16:9)</PresentationFormat>
  <Paragraphs>122</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PT Sans Narrow</vt:lpstr>
      <vt:lpstr>Symbol</vt:lpstr>
      <vt:lpstr>Open Sans</vt:lpstr>
      <vt:lpstr>Arial</vt:lpstr>
      <vt:lpstr>Calibri</vt:lpstr>
      <vt:lpstr>Aptos</vt:lpstr>
      <vt:lpstr>Tropic</vt:lpstr>
      <vt:lpstr>Library Orientation</vt:lpstr>
      <vt:lpstr>One Library, Three Branches</vt:lpstr>
      <vt:lpstr>Opening hours during Semester</vt:lpstr>
      <vt:lpstr>What can the library help with?</vt:lpstr>
      <vt:lpstr>What CAN’T the library help with?</vt:lpstr>
      <vt:lpstr>The Library on Moodle</vt:lpstr>
      <vt:lpstr>The Library Website</vt:lpstr>
      <vt:lpstr>Library catalogue: Home</vt:lpstr>
      <vt:lpstr>Online Resources</vt:lpstr>
      <vt:lpstr>Online Resources – Perlego 1</vt:lpstr>
      <vt:lpstr>Online Resources – Perlego 2</vt:lpstr>
      <vt:lpstr>Online Resources – Perlego 3</vt:lpstr>
      <vt:lpstr>Academic vs Non-Academic Sources</vt:lpstr>
      <vt:lpstr>Online Resources – EBSCO 1</vt:lpstr>
      <vt:lpstr>Online Resources – EBSCO 2</vt:lpstr>
      <vt:lpstr>Online Resources – EBSCO (Keyword Search)</vt:lpstr>
      <vt:lpstr>Boolean Operators</vt:lpstr>
      <vt:lpstr>Example Essay Question - 1 </vt:lpstr>
      <vt:lpstr>Example Essay Question - 2 </vt:lpstr>
      <vt:lpstr>Example Essay Question - 3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Orientation</dc:title>
  <dc:creator>Michelle Liu</dc:creator>
  <cp:lastModifiedBy>Michelle Liu</cp:lastModifiedBy>
  <cp:revision>44</cp:revision>
  <cp:lastPrinted>2025-01-28T00:34:30Z</cp:lastPrinted>
  <dcterms:modified xsi:type="dcterms:W3CDTF">2025-01-28T01:53:09Z</dcterms:modified>
</cp:coreProperties>
</file>